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y="5143500" cx="9144000"/>
  <p:notesSz cx="6858000" cy="9144000"/>
  <p:embeddedFontLst>
    <p:embeddedFont>
      <p:font typeface="Quicksand"/>
      <p:regular r:id="rId87"/>
      <p:bold r:id="rId88"/>
    </p:embeddedFont>
    <p:embeddedFont>
      <p:font typeface="Source Sans Pro"/>
      <p:regular r:id="rId89"/>
      <p:bold r:id="rId90"/>
      <p:italic r:id="rId91"/>
      <p:boldItalic r:id="rId92"/>
    </p:embeddedFont>
    <p:embeddedFont>
      <p:font typeface="Open Sans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3" name="Vanessa Raymon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7A1E0430-9F92-4797-A884-69EBAF4ED456}">
  <a:tblStyle styleId="{7A1E0430-9F92-4797-A884-69EBAF4ED456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font" Target="fonts/Quicksand-bold.fntdata"/><Relationship Id="rId43" Type="http://schemas.openxmlformats.org/officeDocument/2006/relationships/slide" Target="slides/slide36.xml"/><Relationship Id="rId87" Type="http://schemas.openxmlformats.org/officeDocument/2006/relationships/font" Target="fonts/Quicksand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SourceSansPro-regular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95" Type="http://schemas.openxmlformats.org/officeDocument/2006/relationships/font" Target="fonts/OpenSans-italic.fntdata"/><Relationship Id="rId50" Type="http://schemas.openxmlformats.org/officeDocument/2006/relationships/slide" Target="slides/slide43.xml"/><Relationship Id="rId94" Type="http://schemas.openxmlformats.org/officeDocument/2006/relationships/font" Target="fonts/OpenSans-bold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96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3" Type="http://schemas.openxmlformats.org/officeDocument/2006/relationships/font" Target="fonts/OpenSans-regular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6-10-24T17:59:04.967">
    <p:pos x="6000" y="0"/>
    <p:text>Pips email  "might we talk about data-information-knowledge-decision (see attachments)"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 dt="2016-10-27T17:52:57.823">
    <p:pos x="6000" y="0"/>
    <p:text>dlan tickets / issues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 dt="2016-10-06T00:25:14.794">
    <p:pos x="6000" y="0"/>
    <p:text>need better pictures of these two spaces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Reduces gender performance</a:t>
            </a: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gap in navigation tasks in VR [Tan03]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381396" y="685800"/>
            <a:ext cx="6095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Shape 52"/>
          <p:cNvGrpSpPr/>
          <p:nvPr/>
        </p:nvGrpSpPr>
        <p:grpSpPr>
          <a:xfrm>
            <a:off x="-43318" y="4986631"/>
            <a:ext cx="8866736" cy="0"/>
            <a:chOff x="0" y="0"/>
            <a:chExt cx="2147483647" cy="2147483647"/>
          </a:xfrm>
        </p:grpSpPr>
        <p:sp>
          <p:nvSpPr>
            <p:cNvPr id="53" name="Shape 53"/>
            <p:cNvSpPr txBox="1"/>
            <p:nvPr/>
          </p:nvSpPr>
          <p:spPr>
            <a:xfrm>
              <a:off x="0" y="0"/>
              <a:ext cx="429441337" cy="2147483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7125" lIns="34275" rIns="34275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 txBox="1"/>
            <p:nvPr/>
          </p:nvSpPr>
          <p:spPr>
            <a:xfrm>
              <a:off x="429441380" y="0"/>
              <a:ext cx="429580166" cy="2147483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25" lIns="34275" rIns="34275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 txBox="1"/>
            <p:nvPr/>
          </p:nvSpPr>
          <p:spPr>
            <a:xfrm>
              <a:off x="859021176" y="0"/>
              <a:ext cx="429441010" cy="2147483647"/>
            </a:xfrm>
            <a:prstGeom prst="rect">
              <a:avLst/>
            </a:prstGeom>
            <a:solidFill>
              <a:srgbClr val="212F3F"/>
            </a:solidFill>
            <a:ln>
              <a:noFill/>
            </a:ln>
          </p:spPr>
          <p:txBody>
            <a:bodyPr anchorCtr="0" anchor="ctr" bIns="17125" lIns="34275" rIns="34275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 txBox="1"/>
            <p:nvPr/>
          </p:nvSpPr>
          <p:spPr>
            <a:xfrm>
              <a:off x="1288462470" y="0"/>
              <a:ext cx="429580166" cy="2147483647"/>
            </a:xfrm>
            <a:prstGeom prst="rect">
              <a:avLst/>
            </a:prstGeom>
            <a:solidFill>
              <a:srgbClr val="4D6F96"/>
            </a:solidFill>
            <a:ln>
              <a:noFill/>
            </a:ln>
          </p:spPr>
          <p:txBody>
            <a:bodyPr anchorCtr="0" anchor="ctr" bIns="17125" lIns="34275" rIns="34275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1718042309" y="0"/>
              <a:ext cx="429441337" cy="2147483647"/>
            </a:xfrm>
            <a:prstGeom prst="rect">
              <a:avLst/>
            </a:prstGeom>
            <a:solidFill>
              <a:srgbClr val="22C199"/>
            </a:solidFill>
            <a:ln>
              <a:noFill/>
            </a:ln>
          </p:spPr>
          <p:txBody>
            <a:bodyPr anchorCtr="0" anchor="ctr" bIns="17125" lIns="34275" rIns="34275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Shape 58"/>
          <p:cNvSpPr txBox="1"/>
          <p:nvPr>
            <p:ph type="title"/>
          </p:nvPr>
        </p:nvSpPr>
        <p:spPr>
          <a:xfrm>
            <a:off x="457140" y="205978"/>
            <a:ext cx="8229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  <a:defRPr b="0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  <a:defRPr b="0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  <a:defRPr b="0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  <a:defRPr b="0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  <a:defRPr b="0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651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  <a:defRPr b="0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  <a:defRPr b="0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5080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  <a:defRPr b="0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  <a:defRPr b="0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57140" y="1200150"/>
            <a:ext cx="82299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127000" lvl="0" marL="127000" marR="0" rtl="0" algn="ctr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ct val="55555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41300" lvl="1" marL="406400" marR="0" rtl="0" algn="ctr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ct val="41666"/>
              <a:buNone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69900" lvl="2" marL="812800" marR="0" rtl="0" algn="ctr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ct val="41666"/>
              <a:buNone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711200" lvl="3" marL="1219200" marR="0" rtl="0" algn="ctr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ct val="41666"/>
              <a:buNone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939800" lvl="4" marL="1625600" marR="0" rtl="0" algn="ctr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ct val="41666"/>
              <a:buNone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22479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6543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0607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4671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39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26.jp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hyperlink" Target="http://budget.cityofhomer-ak.gov/#!/year/defaul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Relationship Id="rId6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Relationship Id="rId5" Type="http://schemas.openxmlformats.org/officeDocument/2006/relationships/image" Target="../media/image4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42.png"/><Relationship Id="rId5" Type="http://schemas.openxmlformats.org/officeDocument/2006/relationships/image" Target="../media/image4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49.png"/><Relationship Id="rId5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42.png"/><Relationship Id="rId5" Type="http://schemas.openxmlformats.org/officeDocument/2006/relationships/image" Target="../media/image4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48.jpg"/><Relationship Id="rId5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50.png"/><Relationship Id="rId5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jpg"/><Relationship Id="rId4" Type="http://schemas.openxmlformats.org/officeDocument/2006/relationships/image" Target="../media/image54.jpg"/><Relationship Id="rId5" Type="http://schemas.openxmlformats.org/officeDocument/2006/relationships/image" Target="../media/image18.png"/><Relationship Id="rId6" Type="http://schemas.openxmlformats.org/officeDocument/2006/relationships/image" Target="../media/image50.png"/><Relationship Id="rId7" Type="http://schemas.openxmlformats.org/officeDocument/2006/relationships/image" Target="../media/image5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42.png"/><Relationship Id="rId5" Type="http://schemas.openxmlformats.org/officeDocument/2006/relationships/image" Target="../media/image5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60.png"/><Relationship Id="rId5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56.png"/><Relationship Id="rId5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65.png"/><Relationship Id="rId5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61.png"/><Relationship Id="rId7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2.xml"/><Relationship Id="rId4" Type="http://schemas.openxmlformats.org/officeDocument/2006/relationships/image" Target="../media/image18.png"/><Relationship Id="rId5" Type="http://schemas.openxmlformats.org/officeDocument/2006/relationships/image" Target="../media/image62.png"/><Relationship Id="rId6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png"/><Relationship Id="rId4" Type="http://schemas.openxmlformats.org/officeDocument/2006/relationships/hyperlink" Target="mailto:adveazey@alaska.edu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docs.google.com/document/d/1F6BHBhX30ojofKaWK6DGr1QVaSMdhGo2sWVliXUVf-k/edit#heading=h.n7teeslssosd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5" Type="http://schemas.openxmlformats.org/officeDocument/2006/relationships/image" Target="../media/image8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comments" Target="../comments/comment3.xml"/><Relationship Id="rId4" Type="http://schemas.openxmlformats.org/officeDocument/2006/relationships/image" Target="../media/image90.png"/><Relationship Id="rId5" Type="http://schemas.openxmlformats.org/officeDocument/2006/relationships/image" Target="../media/image4.png"/><Relationship Id="rId6" Type="http://schemas.openxmlformats.org/officeDocument/2006/relationships/image" Target="../media/image9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2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9.jpg"/></Relationships>
</file>

<file path=ppt/slides/_rels/slide7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Relationship Id="rId5" Type="http://schemas.openxmlformats.org/officeDocument/2006/relationships/image" Target="../media/image43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8.png"/><Relationship Id="rId4" Type="http://schemas.openxmlformats.org/officeDocument/2006/relationships/image" Target="../media/image97.png"/><Relationship Id="rId9" Type="http://schemas.openxmlformats.org/officeDocument/2006/relationships/image" Target="../media/image98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96.png"/><Relationship Id="rId8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subTitle"/>
          </p:nvPr>
        </p:nvSpPr>
        <p:spPr>
          <a:xfrm>
            <a:off x="1302374" y="2462212"/>
            <a:ext cx="6401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0775" lIns="81550" rIns="81550" tIns="40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Arial"/>
              <a:buNone/>
            </a:pPr>
            <a:r>
              <a:rPr b="0" i="1" lang="en" sz="15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Alaska ACE: Adapting to Changing Environments</a:t>
            </a:r>
            <a:r>
              <a:rPr b="0" i="0" lang="en" sz="15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498" y="1371600"/>
            <a:ext cx="8620200" cy="7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7820" y="4176712"/>
            <a:ext cx="790500" cy="7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8292" y="4176712"/>
            <a:ext cx="1218900" cy="8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4280555" y="2306681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266549" y="414925"/>
            <a:ext cx="8331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solidFill>
                  <a:srgbClr val="4D6F96"/>
                </a:solidFill>
              </a:rPr>
              <a:t>Large Screen Displays Support People and Teams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2129050" y="2221225"/>
            <a:ext cx="44700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algn="ctr">
              <a:spcBef>
                <a:spcPts val="0"/>
              </a:spcBef>
              <a:buChar char="-"/>
            </a:pPr>
            <a:r>
              <a:rPr b="1" lang="en">
                <a:highlight>
                  <a:srgbClr val="FFFFFF"/>
                </a:highlight>
              </a:rPr>
              <a:t>Shared knowledge</a:t>
            </a:r>
          </a:p>
          <a:p>
            <a:pPr indent="-228600" lvl="0" marL="457200" algn="ctr">
              <a:spcBef>
                <a:spcPts val="0"/>
              </a:spcBef>
              <a:buChar char="-"/>
            </a:pPr>
            <a:r>
              <a:rPr b="1" lang="en">
                <a:highlight>
                  <a:srgbClr val="FFFFFF"/>
                </a:highlight>
              </a:rPr>
              <a:t>Cognition as a team</a:t>
            </a:r>
          </a:p>
          <a:p>
            <a:pPr indent="-228600" lvl="0" marL="457200" rtl="0" algn="ctr">
              <a:spcBef>
                <a:spcPts val="0"/>
              </a:spcBef>
              <a:buChar char="-"/>
            </a:pPr>
            <a:r>
              <a:rPr b="1" lang="en"/>
              <a:t>Computer-supported cooperative work</a:t>
            </a:r>
          </a:p>
          <a:p>
            <a:pPr indent="-228600" lvl="0" marL="457200" algn="ctr">
              <a:spcBef>
                <a:spcPts val="0"/>
              </a:spcBef>
              <a:buChar char="-"/>
            </a:pPr>
            <a:r>
              <a:rPr b="1" lang="en"/>
              <a:t>Distributed situational awareness</a:t>
            </a:r>
          </a:p>
          <a:p>
            <a:pPr indent="-228600" lvl="0" marL="457200" rtl="0" algn="ctr">
              <a:spcBef>
                <a:spcPts val="0"/>
              </a:spcBef>
              <a:buChar char="-"/>
            </a:pPr>
            <a:r>
              <a:rPr b="1" lang="en"/>
              <a:t>Complex collaborative environments</a:t>
            </a:r>
          </a:p>
        </p:txBody>
      </p:sp>
      <p:sp>
        <p:nvSpPr>
          <p:cNvPr id="154" name="Shape 154"/>
          <p:cNvSpPr/>
          <p:nvPr/>
        </p:nvSpPr>
        <p:spPr>
          <a:xfrm>
            <a:off x="6501325" y="3805700"/>
            <a:ext cx="1733700" cy="941400"/>
          </a:xfrm>
          <a:prstGeom prst="wedgeEllipseCallout">
            <a:avLst>
              <a:gd fmla="val 33283" name="adj1"/>
              <a:gd fmla="val 73242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6775775" y="3805700"/>
            <a:ext cx="17925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</a:rPr>
              <a:t>How can we improve team effectiveness?</a:t>
            </a:r>
          </a:p>
        </p:txBody>
      </p:sp>
      <p:sp>
        <p:nvSpPr>
          <p:cNvPr id="156" name="Shape 156"/>
          <p:cNvSpPr/>
          <p:nvPr/>
        </p:nvSpPr>
        <p:spPr>
          <a:xfrm>
            <a:off x="501912" y="3844950"/>
            <a:ext cx="1740600" cy="941400"/>
          </a:xfrm>
          <a:prstGeom prst="wedgeEllipseCallout">
            <a:avLst>
              <a:gd fmla="val 15717" name="adj1"/>
              <a:gd fmla="val 78335" name="adj2"/>
            </a:avLst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405625" y="3874550"/>
            <a:ext cx="19332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</a:rPr>
              <a:t>How does memory influence teams?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6705412" y="2839800"/>
            <a:ext cx="2274300" cy="941400"/>
          </a:xfrm>
          <a:prstGeom prst="wedgeEllipseCallout">
            <a:avLst>
              <a:gd fmla="val 38101" name="adj1"/>
              <a:gd fmla="val 64948" name="adj2"/>
            </a:avLst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6705424" y="2874750"/>
            <a:ext cx="193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</a:rPr>
              <a:t>How do mental models inform how a team functions?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14893" l="0" r="0" t="0"/>
          <a:stretch/>
        </p:blipFill>
        <p:spPr>
          <a:xfrm flipH="1">
            <a:off x="266550" y="1123950"/>
            <a:ext cx="1862500" cy="15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5">
            <a:alphaModFix/>
          </a:blip>
          <a:srcRect b="16520" l="0" r="0" t="0"/>
          <a:stretch/>
        </p:blipFill>
        <p:spPr>
          <a:xfrm>
            <a:off x="6400271" y="923399"/>
            <a:ext cx="2379328" cy="1986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 flipH="1" rot="10800000">
            <a:off x="1976750" y="1976925"/>
            <a:ext cx="4577100" cy="9900"/>
          </a:xfrm>
          <a:prstGeom prst="straightConnector1">
            <a:avLst/>
          </a:prstGeom>
          <a:noFill/>
          <a:ln cap="flat" cmpd="sng" w="28575">
            <a:solidFill>
              <a:srgbClr val="22C19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64" name="Shape 164"/>
          <p:cNvSpPr txBox="1"/>
          <p:nvPr/>
        </p:nvSpPr>
        <p:spPr>
          <a:xfrm>
            <a:off x="327475" y="2712300"/>
            <a:ext cx="20895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</a:rPr>
              <a:t>How does cognition operate when tackling complex issues?</a:t>
            </a:r>
          </a:p>
        </p:txBody>
      </p:sp>
      <p:sp>
        <p:nvSpPr>
          <p:cNvPr id="165" name="Shape 165"/>
          <p:cNvSpPr/>
          <p:nvPr/>
        </p:nvSpPr>
        <p:spPr>
          <a:xfrm>
            <a:off x="93200" y="2960275"/>
            <a:ext cx="2209200" cy="941400"/>
          </a:xfrm>
          <a:prstGeom prst="wedgeEllipseCallout">
            <a:avLst>
              <a:gd fmla="val -44932" name="adj1"/>
              <a:gd fmla="val 67184" name="adj2"/>
            </a:avLst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0" y="41492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solidFill>
                  <a:srgbClr val="4D6F96"/>
                </a:solidFill>
              </a:rPr>
              <a:t>Large Screen Displays Turn Data into Decisions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9760" y="4379959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 b="13569" l="0" r="0" t="0"/>
          <a:stretch/>
        </p:blipFill>
        <p:spPr>
          <a:xfrm>
            <a:off x="5168592" y="2424041"/>
            <a:ext cx="902373" cy="77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6">
            <a:alphaModFix/>
          </a:blip>
          <a:srcRect b="12203" l="0" r="0" t="0"/>
          <a:stretch/>
        </p:blipFill>
        <p:spPr>
          <a:xfrm>
            <a:off x="3977224" y="2417859"/>
            <a:ext cx="902373" cy="79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7">
            <a:alphaModFix/>
          </a:blip>
          <a:srcRect b="18467" l="0" r="0" t="0"/>
          <a:stretch/>
        </p:blipFill>
        <p:spPr>
          <a:xfrm>
            <a:off x="2660828" y="2395153"/>
            <a:ext cx="1027389" cy="83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8">
            <a:alphaModFix/>
          </a:blip>
          <a:srcRect b="26895" l="0" r="0" t="0"/>
          <a:stretch/>
        </p:blipFill>
        <p:spPr>
          <a:xfrm>
            <a:off x="3956612" y="1091212"/>
            <a:ext cx="1215824" cy="8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3414425" y="3908525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3216292" y="3698075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5133230" y="3895574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2955060" y="3913076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0" y="3604737"/>
            <a:ext cx="26610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FFFFFF"/>
                </a:highlight>
              </a:rPr>
              <a:t>Data</a:t>
            </a:r>
          </a:p>
        </p:txBody>
      </p:sp>
      <p:sp>
        <p:nvSpPr>
          <p:cNvPr id="182" name="Shape 182"/>
          <p:cNvSpPr/>
          <p:nvPr/>
        </p:nvSpPr>
        <p:spPr>
          <a:xfrm>
            <a:off x="4568785" y="3904097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6843981" y="3827676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3875699" y="3913087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180501" y="3732076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5704688" y="3908525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4769931" y="3647937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5815020" y="3592575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6217194" y="3808275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3995442" y="3541100"/>
            <a:ext cx="485122" cy="2912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0" y="2428637"/>
            <a:ext cx="2661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600">
                <a:highlight>
                  <a:srgbClr val="FFFFFF"/>
                </a:highlight>
              </a:rPr>
              <a:t>Information and </a:t>
            </a:r>
            <a:r>
              <a:rPr b="1" lang="en" sz="1600">
                <a:highlight>
                  <a:srgbClr val="FFFFFF"/>
                </a:highlight>
              </a:rPr>
              <a:t>Visualizations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0" y="1367775"/>
            <a:ext cx="2661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/>
              <a:t>Knowledge to Decisions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9">
            <a:alphaModFix/>
          </a:blip>
          <a:srcRect b="17136" l="0" r="0" t="0"/>
          <a:stretch/>
        </p:blipFill>
        <p:spPr>
          <a:xfrm>
            <a:off x="6359974" y="2487950"/>
            <a:ext cx="786899" cy="652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 flipH="1" rot="10800000">
            <a:off x="8332950" y="1732525"/>
            <a:ext cx="7800" cy="2038800"/>
          </a:xfrm>
          <a:prstGeom prst="straightConnector1">
            <a:avLst/>
          </a:prstGeom>
          <a:noFill/>
          <a:ln cap="flat" cmpd="sng" w="28575">
            <a:solidFill>
              <a:srgbClr val="22C199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Font typeface="Calibri"/>
              <a:buNone/>
            </a:pPr>
            <a:r>
              <a:t/>
            </a:r>
            <a:endParaRPr b="0" i="0" sz="2500" u="none">
              <a:solidFill>
                <a:srgbClr val="4D6F96"/>
              </a:solidFill>
            </a:endParaRP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Shape 201"/>
          <p:cNvCxnSpPr/>
          <p:nvPr/>
        </p:nvCxnSpPr>
        <p:spPr>
          <a:xfrm>
            <a:off x="755175" y="916925"/>
            <a:ext cx="7302900" cy="3072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22C19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202" name="Shape 202"/>
          <p:cNvSpPr txBox="1"/>
          <p:nvPr/>
        </p:nvSpPr>
        <p:spPr>
          <a:xfrm>
            <a:off x="62125" y="2106475"/>
            <a:ext cx="9081900" cy="68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800">
                <a:solidFill>
                  <a:srgbClr val="0B5394"/>
                </a:solidFill>
              </a:rPr>
              <a:t>Powerful &amp; Accessible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solidFill>
                  <a:srgbClr val="4D6F96"/>
                </a:solidFill>
              </a:rPr>
              <a:t>Technology</a:t>
            </a: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500">
                <a:solidFill>
                  <a:srgbClr val="4D6F96"/>
                </a:solidFill>
              </a:rPr>
              <a:t>&amp; Network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4280780" y="1051293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210675" y="3201100"/>
            <a:ext cx="2641800" cy="810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7125" lIns="34275" rIns="34275" tIns="17125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F3F3F3"/>
                </a:solidFill>
              </a:rPr>
              <a:t>Seven 4k screens 	</a:t>
            </a:r>
          </a:p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F3F3F3"/>
                </a:solidFill>
              </a:rPr>
              <a:t>+ video conferencing </a:t>
            </a:r>
          </a:p>
        </p:txBody>
      </p:sp>
      <p:grpSp>
        <p:nvGrpSpPr>
          <p:cNvPr id="211" name="Shape 211"/>
          <p:cNvGrpSpPr/>
          <p:nvPr/>
        </p:nvGrpSpPr>
        <p:grpSpPr>
          <a:xfrm>
            <a:off x="351449" y="1545850"/>
            <a:ext cx="8178526" cy="1559451"/>
            <a:chOff x="263724" y="3090375"/>
            <a:chExt cx="8178526" cy="1559451"/>
          </a:xfrm>
        </p:grpSpPr>
        <p:pic>
          <p:nvPicPr>
            <p:cNvPr id="212" name="Shape 212"/>
            <p:cNvPicPr preferRelativeResize="0"/>
            <p:nvPr/>
          </p:nvPicPr>
          <p:blipFill rotWithShape="1">
            <a:blip r:embed="rId4">
              <a:alphaModFix/>
            </a:blip>
            <a:srcRect b="0" l="0" r="0" t="55563"/>
            <a:stretch/>
          </p:blipFill>
          <p:spPr>
            <a:xfrm>
              <a:off x="2434125" y="3090375"/>
              <a:ext cx="6008126" cy="155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Shape 2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3724" y="3090375"/>
              <a:ext cx="2121924" cy="151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Shape 214"/>
          <p:cNvSpPr txBox="1"/>
          <p:nvPr/>
        </p:nvSpPr>
        <p:spPr>
          <a:xfrm>
            <a:off x="6344475" y="3201200"/>
            <a:ext cx="2594700" cy="810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</a:rPr>
              <a:t>Optimized network + internet connectivity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494200" y="3201200"/>
            <a:ext cx="2382900" cy="810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3F3F3"/>
                </a:solidFill>
              </a:rPr>
              <a:t>Compute power + access to data</a:t>
            </a:r>
            <a:r>
              <a:rPr lang="en" sz="2000">
                <a:solidFill>
                  <a:srgbClr val="4D6F96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solidFill>
                  <a:srgbClr val="4D6F96"/>
                </a:solidFill>
              </a:rPr>
              <a:t>Decision Theater North Software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4280780" y="1051168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>
            <p:ph idx="4294967295" type="body"/>
          </p:nvPr>
        </p:nvSpPr>
        <p:spPr>
          <a:xfrm>
            <a:off x="2913075" y="1277300"/>
            <a:ext cx="2797200" cy="45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GIS and Mapping tools</a:t>
            </a:r>
          </a:p>
        </p:txBody>
      </p:sp>
      <p:sp>
        <p:nvSpPr>
          <p:cNvPr id="224" name="Shape 224"/>
          <p:cNvSpPr txBox="1"/>
          <p:nvPr>
            <p:ph idx="4294967295" type="body"/>
          </p:nvPr>
        </p:nvSpPr>
        <p:spPr>
          <a:xfrm>
            <a:off x="311700" y="1312675"/>
            <a:ext cx="2777400" cy="45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Microsoft Windows </a:t>
            </a:r>
          </a:p>
        </p:txBody>
      </p:sp>
      <p:sp>
        <p:nvSpPr>
          <p:cNvPr id="225" name="Shape 225"/>
          <p:cNvSpPr txBox="1"/>
          <p:nvPr>
            <p:ph idx="4294967295" type="body"/>
          </p:nvPr>
        </p:nvSpPr>
        <p:spPr>
          <a:xfrm>
            <a:off x="5832300" y="1277300"/>
            <a:ext cx="2522700" cy="47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analysis capabilities</a:t>
            </a:r>
          </a:p>
        </p:txBody>
      </p:sp>
      <p:sp>
        <p:nvSpPr>
          <p:cNvPr id="226" name="Shape 226"/>
          <p:cNvSpPr/>
          <p:nvPr/>
        </p:nvSpPr>
        <p:spPr>
          <a:xfrm>
            <a:off x="1231532" y="2302114"/>
            <a:ext cx="6402100" cy="2255950"/>
          </a:xfrm>
          <a:custGeom>
            <a:pathLst>
              <a:path extrusionOk="0" h="90238" w="256084">
                <a:moveTo>
                  <a:pt x="51284" y="88169"/>
                </a:moveTo>
                <a:cubicBezTo>
                  <a:pt x="43008" y="82997"/>
                  <a:pt x="-9883" y="71825"/>
                  <a:pt x="1633" y="57137"/>
                </a:cubicBezTo>
                <a:cubicBezTo>
                  <a:pt x="13149" y="42448"/>
                  <a:pt x="78453" y="1418"/>
                  <a:pt x="120381" y="39"/>
                </a:cubicBezTo>
                <a:cubicBezTo>
                  <a:pt x="162308" y="-1340"/>
                  <a:pt x="237957" y="33828"/>
                  <a:pt x="253197" y="48862"/>
                </a:cubicBezTo>
                <a:cubicBezTo>
                  <a:pt x="268437" y="63895"/>
                  <a:pt x="218717" y="83342"/>
                  <a:pt x="211821" y="90238"/>
                </a:cubicBezTo>
              </a:path>
            </a:pathLst>
          </a:custGeom>
          <a:noFill/>
          <a:ln cap="flat" cmpd="sng" w="28575">
            <a:solidFill>
              <a:srgbClr val="22C199"/>
            </a:solidFill>
            <a:prstDash val="solid"/>
            <a:round/>
            <a:headEnd len="lg" w="lg" type="triangle"/>
            <a:tailEnd len="lg" w="lg" type="triangle"/>
          </a:ln>
        </p:spPr>
      </p:sp>
      <p:sp>
        <p:nvSpPr>
          <p:cNvPr id="227" name="Shape 227"/>
          <p:cNvSpPr/>
          <p:nvPr/>
        </p:nvSpPr>
        <p:spPr>
          <a:xfrm>
            <a:off x="4209550" y="1802250"/>
            <a:ext cx="958200" cy="8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312" y="1735087"/>
            <a:ext cx="1109324" cy="12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1600125" y="2479150"/>
            <a:ext cx="958200" cy="8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886" y="2564399"/>
            <a:ext cx="898699" cy="89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2946975" y="1959550"/>
            <a:ext cx="958200" cy="8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9099" y="1963486"/>
            <a:ext cx="898700" cy="89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312" y="3377950"/>
            <a:ext cx="1028574" cy="102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2773" y="2298006"/>
            <a:ext cx="958125" cy="116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9">
            <a:alphaModFix/>
          </a:blip>
          <a:srcRect b="10165" l="0" r="0" t="14866"/>
          <a:stretch/>
        </p:blipFill>
        <p:spPr>
          <a:xfrm>
            <a:off x="6781450" y="2935573"/>
            <a:ext cx="1795761" cy="8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1191875" y="357125"/>
            <a:ext cx="6882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solidFill>
                  <a:srgbClr val="4D6F96"/>
                </a:solidFill>
              </a:rPr>
              <a:t>Decision Theater North:  Development Space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Font typeface="Calibri"/>
              <a:buNone/>
            </a:pPr>
            <a:r>
              <a:t/>
            </a:r>
            <a:endParaRPr sz="2500">
              <a:solidFill>
                <a:srgbClr val="4D6F96"/>
              </a:solidFill>
            </a:endParaRP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1102175" y="3809800"/>
            <a:ext cx="7062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C199"/>
              </a:buClr>
              <a:buSzPct val="25000"/>
              <a:buFont typeface="Arial"/>
              <a:buNone/>
            </a:pPr>
            <a:r>
              <a:rPr lang="en" sz="1600">
                <a:solidFill>
                  <a:srgbClr val="22C199"/>
                </a:solidFill>
              </a:rPr>
              <a:t>Testing and learning space for technology and content creation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4">
            <a:alphaModFix/>
          </a:blip>
          <a:srcRect b="36368" l="0" r="0" t="25259"/>
          <a:stretch/>
        </p:blipFill>
        <p:spPr>
          <a:xfrm>
            <a:off x="12512" y="1035074"/>
            <a:ext cx="9119424" cy="263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Strategic Planning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Shape 255"/>
          <p:cNvGrpSpPr/>
          <p:nvPr/>
        </p:nvGrpSpPr>
        <p:grpSpPr>
          <a:xfrm>
            <a:off x="1739875" y="1842775"/>
            <a:ext cx="1052250" cy="1924425"/>
            <a:chOff x="636425" y="1801700"/>
            <a:chExt cx="1052250" cy="1924425"/>
          </a:xfrm>
        </p:grpSpPr>
        <p:sp>
          <p:nvSpPr>
            <p:cNvPr id="256" name="Shape 256"/>
            <p:cNvSpPr txBox="1"/>
            <p:nvPr/>
          </p:nvSpPr>
          <p:spPr>
            <a:xfrm>
              <a:off x="704600" y="3268325"/>
              <a:ext cx="9159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Agenda       </a:t>
              </a:r>
            </a:p>
          </p:txBody>
        </p:sp>
        <p:pic>
          <p:nvPicPr>
            <p:cNvPr id="257" name="Shape 2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6425" y="1801700"/>
              <a:ext cx="1052250" cy="1431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edc_packet_8-10-10_1.jpg"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0949" y="1076250"/>
            <a:ext cx="2617160" cy="338692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Strategic Planning</a:t>
            </a: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Shape 266"/>
          <p:cNvGrpSpPr/>
          <p:nvPr/>
        </p:nvGrpSpPr>
        <p:grpSpPr>
          <a:xfrm>
            <a:off x="1350400" y="1781350"/>
            <a:ext cx="1383000" cy="1862575"/>
            <a:chOff x="522150" y="1884700"/>
            <a:chExt cx="1383000" cy="1862575"/>
          </a:xfrm>
        </p:grpSpPr>
        <p:sp>
          <p:nvSpPr>
            <p:cNvPr id="267" name="Shape 267"/>
            <p:cNvSpPr txBox="1"/>
            <p:nvPr/>
          </p:nvSpPr>
          <p:spPr>
            <a:xfrm>
              <a:off x="522150" y="3289475"/>
              <a:ext cx="13830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   Legislation  </a:t>
              </a:r>
            </a:p>
          </p:txBody>
        </p:sp>
        <p:pic>
          <p:nvPicPr>
            <p:cNvPr id="268" name="Shape 2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8312" y="1884700"/>
              <a:ext cx="1009775" cy="1374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Shape 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100" y="1043537"/>
            <a:ext cx="2581249" cy="3338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Strategic Planning</a:t>
            </a:r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1488337" y="1750650"/>
            <a:ext cx="1218900" cy="1880449"/>
            <a:chOff x="1918737" y="1849425"/>
            <a:chExt cx="1218900" cy="1880449"/>
          </a:xfrm>
        </p:grpSpPr>
        <p:sp>
          <p:nvSpPr>
            <p:cNvPr id="278" name="Shape 278"/>
            <p:cNvSpPr txBox="1"/>
            <p:nvPr/>
          </p:nvSpPr>
          <p:spPr>
            <a:xfrm>
              <a:off x="1918737" y="3272075"/>
              <a:ext cx="12189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    Budget         </a:t>
              </a:r>
            </a:p>
          </p:txBody>
        </p:sp>
        <p:pic>
          <p:nvPicPr>
            <p:cNvPr id="279" name="Shape 2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23297" y="1849425"/>
              <a:ext cx="1009775" cy="1374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0" name="Shape 280"/>
          <p:cNvPicPr preferRelativeResize="0"/>
          <p:nvPr/>
        </p:nvPicPr>
        <p:blipFill rotWithShape="1">
          <a:blip r:embed="rId5">
            <a:alphaModFix/>
          </a:blip>
          <a:srcRect b="0" l="5832" r="6586" t="0"/>
          <a:stretch/>
        </p:blipFill>
        <p:spPr>
          <a:xfrm>
            <a:off x="5221150" y="1122775"/>
            <a:ext cx="3774724" cy="33337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81" name="Shape 281"/>
          <p:cNvSpPr txBox="1"/>
          <p:nvPr/>
        </p:nvSpPr>
        <p:spPr>
          <a:xfrm>
            <a:off x="8445550" y="4583475"/>
            <a:ext cx="507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link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6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4">
            <a:alphaModFix/>
          </a:blip>
          <a:srcRect b="9371" l="0" r="0" t="0"/>
          <a:stretch/>
        </p:blipFill>
        <p:spPr>
          <a:xfrm>
            <a:off x="0" y="0"/>
            <a:ext cx="9144000" cy="46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8419500" y="120750"/>
            <a:ext cx="636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408525" y="142700"/>
            <a:ext cx="669600" cy="39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Strategic Planning</a:t>
            </a: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" name="Shape 289"/>
          <p:cNvGrpSpPr/>
          <p:nvPr/>
        </p:nvGrpSpPr>
        <p:grpSpPr>
          <a:xfrm>
            <a:off x="1330575" y="1620462"/>
            <a:ext cx="1469400" cy="1902562"/>
            <a:chOff x="3837525" y="1830612"/>
            <a:chExt cx="1469400" cy="1902562"/>
          </a:xfrm>
        </p:grpSpPr>
        <p:sp>
          <p:nvSpPr>
            <p:cNvPr id="290" name="Shape 290"/>
            <p:cNvSpPr txBox="1"/>
            <p:nvPr/>
          </p:nvSpPr>
          <p:spPr>
            <a:xfrm>
              <a:off x="3837525" y="3275375"/>
              <a:ext cx="14694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Collaborative Document Development     </a:t>
              </a:r>
            </a:p>
          </p:txBody>
        </p:sp>
        <p:pic>
          <p:nvPicPr>
            <p:cNvPr id="291" name="Shape 2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47987" y="1830612"/>
              <a:ext cx="1009774" cy="1374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2" name="Shape 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725" y="1341449"/>
            <a:ext cx="4556150" cy="28499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Strategic Planning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Shape 300"/>
          <p:cNvGrpSpPr/>
          <p:nvPr/>
        </p:nvGrpSpPr>
        <p:grpSpPr>
          <a:xfrm>
            <a:off x="1368622" y="1857400"/>
            <a:ext cx="1060062" cy="1831900"/>
            <a:chOff x="1790210" y="1884700"/>
            <a:chExt cx="1009775" cy="1831900"/>
          </a:xfrm>
        </p:grpSpPr>
        <p:sp>
          <p:nvSpPr>
            <p:cNvPr id="301" name="Shape 301"/>
            <p:cNvSpPr txBox="1"/>
            <p:nvPr/>
          </p:nvSpPr>
          <p:spPr>
            <a:xfrm>
              <a:off x="1897875" y="3258800"/>
              <a:ext cx="9021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    Map         </a:t>
              </a:r>
            </a:p>
          </p:txBody>
        </p:sp>
        <p:pic>
          <p:nvPicPr>
            <p:cNvPr id="302" name="Shape 3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90210" y="1884700"/>
              <a:ext cx="1009775" cy="1374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924" y="1064575"/>
            <a:ext cx="2645849" cy="34175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04" name="Shape 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8623" y="1578525"/>
            <a:ext cx="3245974" cy="25082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Strategic Planning</a:t>
            </a: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1060537" y="3338875"/>
            <a:ext cx="162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  Supporting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Documentation       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150" y="1884700"/>
            <a:ext cx="1132625" cy="1374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Shape 314"/>
          <p:cNvGrpSpPr/>
          <p:nvPr/>
        </p:nvGrpSpPr>
        <p:grpSpPr>
          <a:xfrm>
            <a:off x="5634767" y="1076259"/>
            <a:ext cx="2676265" cy="3419673"/>
            <a:chOff x="5486400" y="990600"/>
            <a:chExt cx="2743200" cy="3505200"/>
          </a:xfrm>
        </p:grpSpPr>
        <p:pic>
          <p:nvPicPr>
            <p:cNvPr id="315" name="Shape 3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38800" y="1143000"/>
              <a:ext cx="2590799" cy="3352799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316" name="Shape 3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2600" y="1066800"/>
              <a:ext cx="2590799" cy="3352799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317" name="Shape 3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400" y="990600"/>
              <a:ext cx="2590799" cy="3352799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Strategic Planning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1297375" y="3269575"/>
            <a:ext cx="1465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News </a:t>
            </a: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Article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524" y="1785525"/>
            <a:ext cx="1282700" cy="139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9775" y="1123950"/>
            <a:ext cx="2600461" cy="3365323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Presentation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4273080" y="95150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Shape 339"/>
          <p:cNvGrpSpPr/>
          <p:nvPr/>
        </p:nvGrpSpPr>
        <p:grpSpPr>
          <a:xfrm>
            <a:off x="112912" y="2955275"/>
            <a:ext cx="1509125" cy="2026624"/>
            <a:chOff x="112912" y="2955275"/>
            <a:chExt cx="1509125" cy="2026624"/>
          </a:xfrm>
        </p:grpSpPr>
        <p:pic>
          <p:nvPicPr>
            <p:cNvPr id="340" name="Shape 3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912" y="2955275"/>
              <a:ext cx="1509125" cy="1514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Shape 341"/>
            <p:cNvSpPr txBox="1"/>
            <p:nvPr/>
          </p:nvSpPr>
          <p:spPr>
            <a:xfrm>
              <a:off x="236550" y="4524100"/>
              <a:ext cx="11529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Context</a:t>
              </a:r>
            </a:p>
          </p:txBody>
        </p:sp>
      </p:grpSp>
      <p:pic>
        <p:nvPicPr>
          <p:cNvPr id="342" name="Shape 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199" y="1257050"/>
            <a:ext cx="5366649" cy="3018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Presentation</a:t>
            </a:r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4273080" y="95150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00" y="3034675"/>
            <a:ext cx="1482949" cy="14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149950" y="4483850"/>
            <a:ext cx="1482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Data Visualizations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6655" y="1174349"/>
            <a:ext cx="3458030" cy="30593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Presentation</a:t>
            </a:r>
          </a:p>
        </p:txBody>
      </p:sp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4273080" y="963981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32" y="3136409"/>
            <a:ext cx="1509125" cy="1550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86875" y="4524250"/>
            <a:ext cx="1452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Context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0837" y="1223099"/>
            <a:ext cx="5487374" cy="30866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Presentation</a:t>
            </a: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4273080" y="967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875" y="1203650"/>
            <a:ext cx="5362711" cy="30165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32" y="3129434"/>
            <a:ext cx="1509125" cy="1550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>
            <a:off x="230750" y="4517275"/>
            <a:ext cx="1509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Title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Presentation</a:t>
            </a: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4273080" y="95150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Shape 380"/>
          <p:cNvGrpSpPr/>
          <p:nvPr/>
        </p:nvGrpSpPr>
        <p:grpSpPr>
          <a:xfrm>
            <a:off x="114141" y="3072384"/>
            <a:ext cx="1509125" cy="1737440"/>
            <a:chOff x="135141" y="3149334"/>
            <a:chExt cx="1509125" cy="1737440"/>
          </a:xfrm>
        </p:grpSpPr>
        <p:pic>
          <p:nvPicPr>
            <p:cNvPr id="381" name="Shape 3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141" y="3149334"/>
              <a:ext cx="1509125" cy="15143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Shape 382"/>
            <p:cNvSpPr txBox="1"/>
            <p:nvPr/>
          </p:nvSpPr>
          <p:spPr>
            <a:xfrm>
              <a:off x="172862" y="4668375"/>
              <a:ext cx="14337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Data Visualization</a:t>
              </a:r>
            </a:p>
          </p:txBody>
        </p:sp>
      </p:grpSp>
      <p:pic>
        <p:nvPicPr>
          <p:cNvPr id="383" name="Shape 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4475" y="1196525"/>
            <a:ext cx="5180099" cy="31397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Benefits of Large High Resolution Display Environments - (</a:t>
            </a:r>
            <a:r>
              <a:rPr i="1" lang="en"/>
              <a:t>Jason Leigh of U. of Hawaii)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Reducing window switching, </a:t>
            </a:r>
            <a:r>
              <a:rPr b="1" lang="en"/>
              <a:t>see detail &amp; context</a:t>
            </a:r>
            <a:r>
              <a:rPr lang="en"/>
              <a:t> simultaneously [Czerwinksi03, Ball05]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Helps </a:t>
            </a:r>
            <a:r>
              <a:rPr b="1" lang="en"/>
              <a:t>externalize the working memory</a:t>
            </a:r>
            <a:r>
              <a:rPr lang="en"/>
              <a:t> of teams [Andrews10]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/>
              <a:t>Increases parallel processing</a:t>
            </a:r>
            <a:r>
              <a:rPr lang="en"/>
              <a:t> amongst team members [Park03]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Improves </a:t>
            </a:r>
            <a:r>
              <a:rPr b="1" lang="en"/>
              <a:t>location memory </a:t>
            </a:r>
            <a:r>
              <a:rPr lang="en"/>
              <a:t>of information [Tan01]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Perceptual scalability: helps  user </a:t>
            </a:r>
            <a:r>
              <a:rPr b="1" lang="en"/>
              <a:t>performance keep pace</a:t>
            </a:r>
            <a:r>
              <a:rPr lang="en"/>
              <a:t> with increasing data size [Yost07]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Results in </a:t>
            </a:r>
            <a:r>
              <a:rPr b="1" lang="en"/>
              <a:t>greater confidence in conclusions</a:t>
            </a:r>
            <a:r>
              <a:rPr lang="en"/>
              <a:t> drawn when able to see all info at once [Ball05]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Users </a:t>
            </a:r>
            <a:r>
              <a:rPr b="1" lang="en"/>
              <a:t>begin to look for higher level patterns </a:t>
            </a:r>
            <a:r>
              <a:rPr lang="en"/>
              <a:t>&amp; relationships (i.e. they start to look for the bigger picture) [Reda12]</a:t>
            </a:r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1526" l="0" r="0" t="0"/>
          <a:stretch/>
        </p:blipFill>
        <p:spPr>
          <a:xfrm>
            <a:off x="0" y="0"/>
            <a:ext cx="9144000" cy="50649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31100" y="4661500"/>
            <a:ext cx="848100" cy="40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Presentation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4273080" y="986831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 b="7961" l="0" r="0" t="6888"/>
          <a:stretch/>
        </p:blipFill>
        <p:spPr>
          <a:xfrm rot="-464659">
            <a:off x="4942426" y="1123713"/>
            <a:ext cx="2244852" cy="31482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 b="7883" l="0" r="0" t="6609"/>
          <a:stretch/>
        </p:blipFill>
        <p:spPr>
          <a:xfrm>
            <a:off x="5827091" y="872737"/>
            <a:ext cx="2366333" cy="33326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92" name="Shape 3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Shape 393"/>
          <p:cNvGrpSpPr/>
          <p:nvPr/>
        </p:nvGrpSpPr>
        <p:grpSpPr>
          <a:xfrm>
            <a:off x="135141" y="3149334"/>
            <a:ext cx="1509125" cy="1737440"/>
            <a:chOff x="135141" y="3149334"/>
            <a:chExt cx="1509125" cy="1737440"/>
          </a:xfrm>
        </p:grpSpPr>
        <p:pic>
          <p:nvPicPr>
            <p:cNvPr id="394" name="Shape 39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5141" y="3149334"/>
              <a:ext cx="1509125" cy="15143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Shape 395"/>
            <p:cNvSpPr txBox="1"/>
            <p:nvPr/>
          </p:nvSpPr>
          <p:spPr>
            <a:xfrm>
              <a:off x="172862" y="4668375"/>
              <a:ext cx="14337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Visualizations</a:t>
              </a:r>
            </a:p>
          </p:txBody>
        </p:sp>
      </p:grpSp>
      <p:grpSp>
        <p:nvGrpSpPr>
          <p:cNvPr id="396" name="Shape 396"/>
          <p:cNvGrpSpPr/>
          <p:nvPr/>
        </p:nvGrpSpPr>
        <p:grpSpPr>
          <a:xfrm>
            <a:off x="6399217" y="1567568"/>
            <a:ext cx="2460964" cy="3252863"/>
            <a:chOff x="6507367" y="1273218"/>
            <a:chExt cx="2460964" cy="3252863"/>
          </a:xfrm>
        </p:grpSpPr>
        <p:pic>
          <p:nvPicPr>
            <p:cNvPr id="397" name="Shape 397"/>
            <p:cNvPicPr preferRelativeResize="0"/>
            <p:nvPr/>
          </p:nvPicPr>
          <p:blipFill rotWithShape="1">
            <a:blip r:embed="rId7">
              <a:alphaModFix/>
            </a:blip>
            <a:srcRect b="8500" l="0" r="0" t="6240"/>
            <a:stretch/>
          </p:blipFill>
          <p:spPr>
            <a:xfrm rot="330218">
              <a:off x="6648998" y="1370600"/>
              <a:ext cx="2177701" cy="30581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398" name="Shape 398"/>
            <p:cNvSpPr/>
            <p:nvPr/>
          </p:nvSpPr>
          <p:spPr>
            <a:xfrm rot="335421">
              <a:off x="8284600" y="1466166"/>
              <a:ext cx="597441" cy="7656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Presentation</a:t>
            </a:r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4273080" y="939031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32" y="3136409"/>
            <a:ext cx="1509125" cy="155012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286875" y="4524250"/>
            <a:ext cx="1452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Context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500" y="1216874"/>
            <a:ext cx="5509449" cy="30990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Emergency Management</a:t>
            </a:r>
          </a:p>
        </p:txBody>
      </p:sp>
      <p:pic>
        <p:nvPicPr>
          <p:cNvPr id="418" name="Shape 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4273080" y="95150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237" y="1204125"/>
            <a:ext cx="5388576" cy="31245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421" name="Shape 421"/>
          <p:cNvGrpSpPr/>
          <p:nvPr/>
        </p:nvGrpSpPr>
        <p:grpSpPr>
          <a:xfrm>
            <a:off x="394847" y="2728275"/>
            <a:ext cx="1060062" cy="1831900"/>
            <a:chOff x="1790210" y="1884700"/>
            <a:chExt cx="1009775" cy="1831900"/>
          </a:xfrm>
        </p:grpSpPr>
        <p:sp>
          <p:nvSpPr>
            <p:cNvPr id="422" name="Shape 422"/>
            <p:cNvSpPr txBox="1"/>
            <p:nvPr/>
          </p:nvSpPr>
          <p:spPr>
            <a:xfrm>
              <a:off x="1897875" y="3258800"/>
              <a:ext cx="9021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    Map         </a:t>
              </a:r>
            </a:p>
          </p:txBody>
        </p:sp>
        <p:pic>
          <p:nvPicPr>
            <p:cNvPr id="423" name="Shape 4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0210" y="1884700"/>
              <a:ext cx="1009775" cy="13740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Emergency Management</a:t>
            </a:r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4273080" y="9265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Shape 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800" y="1214850"/>
            <a:ext cx="5053448" cy="31031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32" name="Shape 432"/>
          <p:cNvSpPr txBox="1"/>
          <p:nvPr/>
        </p:nvSpPr>
        <p:spPr>
          <a:xfrm>
            <a:off x="308800" y="3912350"/>
            <a:ext cx="1431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  Common Operating Picture         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47" y="2538250"/>
            <a:ext cx="1060062" cy="137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Emergency Management</a:t>
            </a:r>
          </a:p>
        </p:txBody>
      </p:sp>
      <p:pic>
        <p:nvPicPr>
          <p:cNvPr id="439" name="Shape 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4273080" y="963981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Shape 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536" y="963975"/>
            <a:ext cx="2393963" cy="14697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442" name="Shape 442"/>
          <p:cNvGrpSpPr/>
          <p:nvPr/>
        </p:nvGrpSpPr>
        <p:grpSpPr>
          <a:xfrm>
            <a:off x="395900" y="3276000"/>
            <a:ext cx="1203350" cy="1479250"/>
            <a:chOff x="395900" y="3276000"/>
            <a:chExt cx="1203350" cy="1479250"/>
          </a:xfrm>
        </p:grpSpPr>
        <p:pic>
          <p:nvPicPr>
            <p:cNvPr id="443" name="Shape 443"/>
            <p:cNvPicPr preferRelativeResize="0"/>
            <p:nvPr/>
          </p:nvPicPr>
          <p:blipFill rotWithShape="1">
            <a:blip r:embed="rId5">
              <a:alphaModFix/>
            </a:blip>
            <a:srcRect b="13830" l="0" r="0" t="0"/>
            <a:stretch/>
          </p:blipFill>
          <p:spPr>
            <a:xfrm>
              <a:off x="397125" y="3275999"/>
              <a:ext cx="1202125" cy="1035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Shape 444"/>
            <p:cNvSpPr txBox="1"/>
            <p:nvPr/>
          </p:nvSpPr>
          <p:spPr>
            <a:xfrm>
              <a:off x="395900" y="4297450"/>
              <a:ext cx="12021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Daily Operations </a:t>
              </a:r>
            </a:p>
          </p:txBody>
        </p:sp>
      </p:grpSp>
      <p:pic>
        <p:nvPicPr>
          <p:cNvPr id="445" name="Shape 4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4212" y="1424506"/>
            <a:ext cx="2387276" cy="146977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46" name="Shape 4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1351" y="1703825"/>
            <a:ext cx="4433899" cy="2317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Emergency Management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4273080" y="95150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Shape 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288" y="1215150"/>
            <a:ext cx="4083872" cy="28512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455" name="Shape 455"/>
          <p:cNvGrpSpPr/>
          <p:nvPr/>
        </p:nvGrpSpPr>
        <p:grpSpPr>
          <a:xfrm>
            <a:off x="395900" y="3276000"/>
            <a:ext cx="1203350" cy="1479250"/>
            <a:chOff x="395900" y="3276000"/>
            <a:chExt cx="1203350" cy="1479250"/>
          </a:xfrm>
        </p:grpSpPr>
        <p:pic>
          <p:nvPicPr>
            <p:cNvPr id="456" name="Shape 456"/>
            <p:cNvPicPr preferRelativeResize="0"/>
            <p:nvPr/>
          </p:nvPicPr>
          <p:blipFill rotWithShape="1">
            <a:blip r:embed="rId5">
              <a:alphaModFix/>
            </a:blip>
            <a:srcRect b="13830" l="0" r="0" t="0"/>
            <a:stretch/>
          </p:blipFill>
          <p:spPr>
            <a:xfrm>
              <a:off x="397125" y="3275999"/>
              <a:ext cx="1202125" cy="1035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Shape 457"/>
            <p:cNvSpPr txBox="1"/>
            <p:nvPr/>
          </p:nvSpPr>
          <p:spPr>
            <a:xfrm>
              <a:off x="395900" y="4297450"/>
              <a:ext cx="12021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Operation Landing Page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/>
        </p:nvSpPr>
        <p:spPr>
          <a:xfrm>
            <a:off x="1739871" y="2768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Emergency Management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4273080" y="8459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Shape 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875" y="1144700"/>
            <a:ext cx="5408175" cy="31337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66" name="Shape 4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7817348" y="1675575"/>
            <a:ext cx="948150" cy="19323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467" name="Shape 467"/>
          <p:cNvGrpSpPr/>
          <p:nvPr/>
        </p:nvGrpSpPr>
        <p:grpSpPr>
          <a:xfrm>
            <a:off x="395900" y="3276000"/>
            <a:ext cx="1203350" cy="1479250"/>
            <a:chOff x="395900" y="3276000"/>
            <a:chExt cx="1203350" cy="1479250"/>
          </a:xfrm>
        </p:grpSpPr>
        <p:pic>
          <p:nvPicPr>
            <p:cNvPr id="468" name="Shape 468"/>
            <p:cNvPicPr preferRelativeResize="0"/>
            <p:nvPr/>
          </p:nvPicPr>
          <p:blipFill rotWithShape="1">
            <a:blip r:embed="rId6">
              <a:alphaModFix/>
            </a:blip>
            <a:srcRect b="13830" l="0" r="0" t="0"/>
            <a:stretch/>
          </p:blipFill>
          <p:spPr>
            <a:xfrm>
              <a:off x="397125" y="3275999"/>
              <a:ext cx="1202125" cy="1035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Shape 469"/>
            <p:cNvSpPr txBox="1"/>
            <p:nvPr/>
          </p:nvSpPr>
          <p:spPr>
            <a:xfrm>
              <a:off x="395900" y="4297450"/>
              <a:ext cx="12021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Issue Tracker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Emergency Management</a:t>
            </a: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4273080" y="963981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Shape 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686" y="963975"/>
            <a:ext cx="2393963" cy="14697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478" name="Shape 478"/>
          <p:cNvGrpSpPr/>
          <p:nvPr/>
        </p:nvGrpSpPr>
        <p:grpSpPr>
          <a:xfrm>
            <a:off x="395900" y="3276000"/>
            <a:ext cx="1203350" cy="1479250"/>
            <a:chOff x="395900" y="3276000"/>
            <a:chExt cx="1203350" cy="1479250"/>
          </a:xfrm>
        </p:grpSpPr>
        <p:pic>
          <p:nvPicPr>
            <p:cNvPr id="479" name="Shape 479"/>
            <p:cNvPicPr preferRelativeResize="0"/>
            <p:nvPr/>
          </p:nvPicPr>
          <p:blipFill rotWithShape="1">
            <a:blip r:embed="rId5">
              <a:alphaModFix/>
            </a:blip>
            <a:srcRect b="13830" l="0" r="0" t="0"/>
            <a:stretch/>
          </p:blipFill>
          <p:spPr>
            <a:xfrm>
              <a:off x="397125" y="3275999"/>
              <a:ext cx="1202125" cy="1035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Shape 480"/>
            <p:cNvSpPr txBox="1"/>
            <p:nvPr/>
          </p:nvSpPr>
          <p:spPr>
            <a:xfrm>
              <a:off x="395900" y="4297450"/>
              <a:ext cx="12021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Daily Operations </a:t>
              </a:r>
            </a:p>
          </p:txBody>
        </p:sp>
      </p:grpSp>
      <p:pic>
        <p:nvPicPr>
          <p:cNvPr id="481" name="Shape 4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587" y="1481687"/>
            <a:ext cx="2812009" cy="14697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82" name="Shape 4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9106" y="1713346"/>
            <a:ext cx="3875376" cy="238594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Emergency Management</a:t>
            </a: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4273080" y="9334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Shape 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122" y="1148412"/>
            <a:ext cx="5330815" cy="309318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91" name="Shape 491"/>
          <p:cNvSpPr txBox="1"/>
          <p:nvPr/>
        </p:nvSpPr>
        <p:spPr>
          <a:xfrm>
            <a:off x="192025" y="4115750"/>
            <a:ext cx="1636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 Georeferenced remote sensing data        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022" y="2741650"/>
            <a:ext cx="1060061" cy="137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2126"/>
            <a:ext cx="9144000" cy="25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374998" y="3819525"/>
            <a:ext cx="8360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b="0" i="0" lang="en" sz="2000" u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Decision Theater North is a gathering place for people to discuss issues that span the boundaries of location, time, and discipline.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9"/>
            <a:ext cx="9144001" cy="5142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9"/>
            <a:ext cx="9144001" cy="5142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9"/>
            <a:ext cx="9144001" cy="5142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9"/>
            <a:ext cx="9144001" cy="514234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/>
          <p:nvPr/>
        </p:nvSpPr>
        <p:spPr>
          <a:xfrm>
            <a:off x="1467200" y="1997775"/>
            <a:ext cx="6260400" cy="12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 txBox="1"/>
          <p:nvPr/>
        </p:nvSpPr>
        <p:spPr>
          <a:xfrm>
            <a:off x="1517200" y="1781025"/>
            <a:ext cx="63606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accent5"/>
                </a:solidFill>
              </a:rPr>
              <a:t>dtn.alaska.edu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accent5"/>
                </a:solidFill>
              </a:rPr>
              <a:t> contact Pips Veazey to discuss your projects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 u="sng">
                <a:solidFill>
                  <a:schemeClr val="accent5"/>
                </a:solidFill>
                <a:hlinkClick r:id="rId4"/>
              </a:rPr>
              <a:t>adveazey@alaska.edu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9"/>
            <a:ext cx="9144001" cy="514234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0" y="0"/>
            <a:ext cx="9086700" cy="49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EEEEEE"/>
                </a:solidFill>
              </a:rPr>
              <a:t>Thank you from the DTN team: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>
                <a:solidFill>
                  <a:srgbClr val="EEEEEE"/>
                </a:solidFill>
              </a:rPr>
              <a:t>Pips Veazey, Dayne Broderson, Vanessa Raymond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EEEEEE"/>
                </a:solidFill>
              </a:rPr>
              <a:t>Debra Kouda, Tania Clucas, Bobby Signor, Josh Guerrero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EEEEEE"/>
                </a:solidFill>
              </a:rPr>
              <a:t>&amp; the entire EPSCoR and GINA teams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EEEEEE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EEEEEE"/>
                </a:solidFill>
              </a:rPr>
              <a:t>With lots of support from: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EEEEEE"/>
                </a:solidFill>
              </a:rPr>
              <a:t>OIT</a:t>
            </a:r>
            <a:r>
              <a:rPr lang="en" sz="1800">
                <a:solidFill>
                  <a:srgbClr val="EEEEEE"/>
                </a:solidFill>
              </a:rPr>
              <a:t>: Karl Kowalski, Artem Zhdanov, Travis Payton,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EEEEEE"/>
                </a:solidFill>
              </a:rPr>
              <a:t>Duncan Fraser, Stephen Davis, Kelly Gitter,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EEEEEE"/>
                </a:solidFill>
              </a:rPr>
              <a:t>Eric Jensen, Jarkko Toivanen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EEEEEE"/>
                </a:solidFill>
              </a:rPr>
              <a:t>GINA</a:t>
            </a:r>
            <a:r>
              <a:rPr lang="en" sz="1800">
                <a:solidFill>
                  <a:srgbClr val="EEEEEE"/>
                </a:solidFill>
              </a:rPr>
              <a:t>: Oralee Nudson, Greg Wirth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EEEEEE"/>
                </a:solidFill>
              </a:rPr>
              <a:t>Facilities Services</a:t>
            </a:r>
            <a:r>
              <a:rPr lang="en" sz="1800">
                <a:solidFill>
                  <a:srgbClr val="EEEEEE"/>
                </a:solidFill>
              </a:rPr>
              <a:t>: Karl Petterson,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EEEEEE"/>
                </a:solidFill>
              </a:rPr>
              <a:t>Ron Ashcraft and Cygnet Construction,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EEEEEE"/>
                </a:solidFill>
              </a:rPr>
              <a:t>Kate Incarnato and Bettisworth North Architects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9"/>
            <a:ext cx="9144001" cy="5142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9"/>
            <a:ext cx="9144001" cy="5142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ctrTitle"/>
          </p:nvPr>
        </p:nvSpPr>
        <p:spPr>
          <a:xfrm>
            <a:off x="1527450" y="212725"/>
            <a:ext cx="6089100" cy="61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DTN Use Case: Arizona State Budget</a:t>
            </a:r>
          </a:p>
        </p:txBody>
      </p: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000" y="996800"/>
            <a:ext cx="5441994" cy="400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3465" y="1392213"/>
            <a:ext cx="2224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2554500" y="501750"/>
            <a:ext cx="4035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400"/>
              <a:t>Decision Theater</a:t>
            </a:r>
            <a:r>
              <a:rPr lang="en" sz="2400"/>
              <a:t> </a:t>
            </a:r>
            <a:r>
              <a:rPr b="0" i="0" lang="en" sz="2400" u="none"/>
              <a:t>Network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4280544" y="9118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5080075" y="4564575"/>
            <a:ext cx="3660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" sz="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ASU Decision Theater 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" sz="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McCain Institute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" sz="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Washington, D.C.</a:t>
            </a:r>
          </a:p>
        </p:txBody>
      </p:sp>
      <p:grpSp>
        <p:nvGrpSpPr>
          <p:cNvPr id="100" name="Shape 100"/>
          <p:cNvGrpSpPr/>
          <p:nvPr/>
        </p:nvGrpSpPr>
        <p:grpSpPr>
          <a:xfrm>
            <a:off x="503050" y="2259975"/>
            <a:ext cx="3660689" cy="2703600"/>
            <a:chOff x="160275" y="1502400"/>
            <a:chExt cx="3660689" cy="2703600"/>
          </a:xfrm>
        </p:grpSpPr>
        <p:sp>
          <p:nvSpPr>
            <p:cNvPr id="101" name="Shape 101"/>
            <p:cNvSpPr txBox="1"/>
            <p:nvPr/>
          </p:nvSpPr>
          <p:spPr>
            <a:xfrm>
              <a:off x="160275" y="3816900"/>
              <a:ext cx="3660600" cy="389100"/>
            </a:xfrm>
            <a:prstGeom prst="rect">
              <a:avLst/>
            </a:prstGeom>
            <a:noFill/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17125" lIns="34275" rIns="34275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25000"/>
                <a:buFont typeface="Arial"/>
                <a:buNone/>
              </a:pPr>
              <a:r>
                <a:rPr lang="en" sz="800">
                  <a:solidFill>
                    <a:schemeClr val="accent2"/>
                  </a:solidFill>
                </a:rPr>
                <a:t>ASU </a:t>
              </a:r>
              <a:r>
                <a:rPr b="0" i="0" lang="en" sz="800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Decision Theater</a:t>
              </a:r>
            </a:p>
            <a:p>
              <a:pPr lvl="0" rtl="0">
                <a:spcBef>
                  <a:spcPts val="0"/>
                </a:spcBef>
                <a:buClr>
                  <a:schemeClr val="accent2"/>
                </a:buClr>
                <a:buSzPct val="25000"/>
                <a:buFont typeface="Arial"/>
                <a:buNone/>
              </a:pPr>
              <a:r>
                <a:rPr lang="en" sz="800">
                  <a:solidFill>
                    <a:schemeClr val="accent2"/>
                  </a:solidFill>
                </a:rPr>
                <a:t>Arizona State University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25000"/>
                <a:buFont typeface="Arial"/>
                <a:buNone/>
              </a:pPr>
              <a:r>
                <a:rPr b="0" i="0" lang="en" sz="800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Tempe, AZ</a:t>
              </a:r>
            </a:p>
          </p:txBody>
        </p:sp>
        <p:pic>
          <p:nvPicPr>
            <p:cNvPr id="102" name="Shape 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0275" y="1502400"/>
              <a:ext cx="3660689" cy="2314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  <p:cxnSp>
        <p:nvCxnSpPr>
          <p:cNvPr id="103" name="Shape 103"/>
          <p:cNvCxnSpPr/>
          <p:nvPr/>
        </p:nvCxnSpPr>
        <p:spPr>
          <a:xfrm rot="5400000">
            <a:off x="2949075" y="1665350"/>
            <a:ext cx="468900" cy="4569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22C199"/>
            </a:solidFill>
            <a:prstDash val="solid"/>
            <a:round/>
            <a:headEnd len="lg" w="lg" type="oval"/>
            <a:tailEnd len="lg" w="lg" type="oval"/>
          </a:ln>
        </p:spPr>
      </p:cxnSp>
      <p:cxnSp>
        <p:nvCxnSpPr>
          <p:cNvPr id="104" name="Shape 104"/>
          <p:cNvCxnSpPr/>
          <p:nvPr/>
        </p:nvCxnSpPr>
        <p:spPr>
          <a:xfrm flipH="1" rot="-5400000">
            <a:off x="6053475" y="1665350"/>
            <a:ext cx="468900" cy="4569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22C199"/>
            </a:solidFill>
            <a:prstDash val="solid"/>
            <a:round/>
            <a:headEnd len="lg" w="lg" type="oval"/>
            <a:tailEnd len="lg" w="lg" type="oval"/>
          </a:ln>
        </p:spPr>
      </p:cxnSp>
      <p:cxnSp>
        <p:nvCxnSpPr>
          <p:cNvPr id="105" name="Shape 105"/>
          <p:cNvCxnSpPr>
            <a:endCxn id="99" idx="2"/>
          </p:cNvCxnSpPr>
          <p:nvPr/>
        </p:nvCxnSpPr>
        <p:spPr>
          <a:xfrm>
            <a:off x="2219275" y="4685475"/>
            <a:ext cx="4691100" cy="41100"/>
          </a:xfrm>
          <a:prstGeom prst="bentConnector4">
            <a:avLst>
              <a:gd fmla="val 0" name="adj1"/>
              <a:gd fmla="val 967579" name="adj2"/>
            </a:avLst>
          </a:prstGeom>
          <a:noFill/>
          <a:ln cap="flat" cmpd="sng" w="9525">
            <a:solidFill>
              <a:srgbClr val="22C199"/>
            </a:solidFill>
            <a:prstDash val="solid"/>
            <a:round/>
            <a:headEnd len="lg" w="lg" type="oval"/>
            <a:tailEnd len="lg" w="lg" type="oval"/>
          </a:ln>
        </p:spPr>
      </p:cxnSp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074" y="2259975"/>
            <a:ext cx="3660697" cy="230459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950"/>
            <a:ext cx="9143999" cy="51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Shape 554"/>
          <p:cNvPicPr preferRelativeResize="0"/>
          <p:nvPr/>
        </p:nvPicPr>
        <p:blipFill rotWithShape="1">
          <a:blip r:embed="rId3">
            <a:alphaModFix/>
          </a:blip>
          <a:srcRect b="15002" l="329" r="-330" t="0"/>
          <a:stretch/>
        </p:blipFill>
        <p:spPr>
          <a:xfrm>
            <a:off x="0" y="0"/>
            <a:ext cx="9144001" cy="540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 b="23389" l="0" r="0" t="0"/>
          <a:stretch/>
        </p:blipFill>
        <p:spPr>
          <a:xfrm>
            <a:off x="0" y="0"/>
            <a:ext cx="9143998" cy="51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83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 rotWithShape="1">
          <a:blip r:embed="rId3">
            <a:alphaModFix/>
          </a:blip>
          <a:srcRect b="9543" l="0" r="0" t="0"/>
          <a:stretch/>
        </p:blipFill>
        <p:spPr>
          <a:xfrm>
            <a:off x="2" y="2"/>
            <a:ext cx="9144001" cy="563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Shape 574"/>
          <p:cNvPicPr preferRelativeResize="0"/>
          <p:nvPr/>
        </p:nvPicPr>
        <p:blipFill rotWithShape="1">
          <a:blip r:embed="rId3">
            <a:alphaModFix/>
          </a:blip>
          <a:srcRect b="15247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358362" y="3103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DTN Use Case: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Rapid development SWOT analysis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Entrepreneurship Workshop</a:t>
            </a:r>
          </a:p>
        </p:txBody>
      </p:sp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 b="16988" l="0" r="0" t="5791"/>
          <a:stretch/>
        </p:blipFill>
        <p:spPr>
          <a:xfrm>
            <a:off x="856062" y="2163500"/>
            <a:ext cx="7431875" cy="2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757650" y="1379850"/>
            <a:ext cx="7628700" cy="238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Further develop the inventory of existing entrepreneurship ecosystem components.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Develop draft of action plan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See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EPSCoR-Alaska-Action Plan Workshop-Draft document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This action plan will be the </a:t>
            </a:r>
            <a:r>
              <a:rPr b="1" i="1" lang="en"/>
              <a:t>second slide</a:t>
            </a:r>
            <a:r>
              <a:rPr lang="en"/>
              <a:t> presented on day one of the workshop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Finalize Slide #2 (objective and action plan summary)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Submit action plan Friday, January 15th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 txBox="1"/>
          <p:nvPr>
            <p:ph type="title"/>
          </p:nvPr>
        </p:nvSpPr>
        <p:spPr>
          <a:xfrm>
            <a:off x="701700" y="391850"/>
            <a:ext cx="7740600" cy="45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Supporting document: next steps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Supporting document: SWOT analysis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587" y="1232625"/>
            <a:ext cx="6392824" cy="36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3191054" y="403621"/>
            <a:ext cx="2776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b="0" i="0" lang="en" sz="2500" u="none">
                <a:solidFill>
                  <a:srgbClr val="0B5394"/>
                </a:solidFill>
              </a:rPr>
              <a:t>Data to Decisions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6458299" y="3392090"/>
            <a:ext cx="690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1768721" y="1418769"/>
            <a:ext cx="5853047" cy="2770284"/>
            <a:chOff x="0" y="0"/>
            <a:chExt cx="2147483647" cy="2147483647"/>
          </a:xfrm>
        </p:grpSpPr>
        <p:sp>
          <p:nvSpPr>
            <p:cNvPr id="114" name="Shape 114"/>
            <p:cNvSpPr txBox="1"/>
            <p:nvPr/>
          </p:nvSpPr>
          <p:spPr>
            <a:xfrm>
              <a:off x="1567202537" y="1376532017"/>
              <a:ext cx="580281109" cy="4868563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25" lIns="34275" rIns="34275" tIns="17125">
              <a:noAutofit/>
            </a:bodyPr>
            <a:lstStyle/>
            <a:p>
              <a:pPr indent="-127000" lvl="0" marL="12700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Arial"/>
                <a:buNone/>
              </a:pPr>
              <a:r>
                <a:rPr b="0" i="0" lang="en" sz="2200" u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Solutions</a:t>
              </a:r>
            </a:p>
            <a:p>
              <a:pPr indent="-127000" lvl="0" marL="127000" marR="0" rtl="0" algn="ctr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Arial"/>
                <a:buNone/>
              </a:pPr>
              <a:r>
                <a:rPr b="0" i="0" lang="en" sz="1600" u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sustainability</a:t>
              </a:r>
            </a:p>
          </p:txBody>
        </p:sp>
        <p:sp>
          <p:nvSpPr>
            <p:cNvPr id="115" name="Shape 115"/>
            <p:cNvSpPr txBox="1"/>
            <p:nvPr/>
          </p:nvSpPr>
          <p:spPr>
            <a:xfrm>
              <a:off x="0" y="1385908162"/>
              <a:ext cx="448424132" cy="5373389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775" lIns="81550" rIns="81550" tIns="40775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ct val="25000"/>
                <a:buFont typeface="Arial"/>
                <a:buNone/>
              </a:pPr>
              <a:r>
                <a:rPr b="0" i="0" lang="en" sz="2200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</a:p>
            <a:p>
              <a:pPr indent="0" lvl="0" marL="0" marR="0" rtl="0" algn="ctr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2"/>
                </a:buClr>
                <a:buSzPct val="25000"/>
                <a:buFont typeface="Arial"/>
                <a:buNone/>
              </a:pPr>
              <a:r>
                <a:rPr b="0" i="0" lang="en" sz="1800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reliability</a:t>
              </a:r>
            </a:p>
          </p:txBody>
        </p:sp>
        <p:grpSp>
          <p:nvGrpSpPr>
            <p:cNvPr id="116" name="Shape 116"/>
            <p:cNvGrpSpPr/>
            <p:nvPr/>
          </p:nvGrpSpPr>
          <p:grpSpPr>
            <a:xfrm>
              <a:off x="408913807" y="1171419164"/>
              <a:ext cx="486906119" cy="976064482"/>
              <a:chOff x="0" y="0"/>
              <a:chExt cx="2147483647" cy="2147483647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7125" lIns="34275" rIns="34275" tIns="171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8" name="Shape 1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7066529" y="470898204"/>
                <a:ext cx="964630088" cy="12082308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9" name="Shape 119"/>
            <p:cNvSpPr txBox="1"/>
            <p:nvPr/>
          </p:nvSpPr>
          <p:spPr>
            <a:xfrm>
              <a:off x="1240817736" y="167596851"/>
              <a:ext cx="462116689" cy="5372609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775" lIns="81550" rIns="81550" tIns="40775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b="0" i="0" lang="en" sz="220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  <a:p>
              <a:pPr indent="0" lvl="0" marL="0" marR="0" rtl="0" algn="ctr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b="0" i="0" lang="en" sz="180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desirability</a:t>
              </a:r>
            </a:p>
          </p:txBody>
        </p:sp>
        <p:grpSp>
          <p:nvGrpSpPr>
            <p:cNvPr id="120" name="Shape 120"/>
            <p:cNvGrpSpPr/>
            <p:nvPr/>
          </p:nvGrpSpPr>
          <p:grpSpPr>
            <a:xfrm>
              <a:off x="774149290" y="0"/>
              <a:ext cx="486536147" cy="975283086"/>
              <a:chOff x="0" y="0"/>
              <a:chExt cx="2147483647" cy="2147483647"/>
            </a:xfrm>
          </p:grpSpPr>
          <p:sp>
            <p:nvSpPr>
              <p:cNvPr id="121" name="Shape 121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22C199"/>
              </a:solidFill>
              <a:ln>
                <a:noFill/>
              </a:ln>
            </p:spPr>
            <p:txBody>
              <a:bodyPr anchorCtr="0" anchor="ctr" bIns="17125" lIns="34275" rIns="34275" tIns="171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494631346" y="607421552"/>
                <a:ext cx="1171280883" cy="944687038"/>
              </a:xfrm>
              <a:custGeom>
                <a:pathLst>
                  <a:path extrusionOk="0" h="120000" w="120000">
                    <a:moveTo>
                      <a:pt x="20927" y="30105"/>
                    </a:moveTo>
                    <a:cubicBezTo>
                      <a:pt x="22505" y="30105"/>
                      <a:pt x="23727" y="30583"/>
                      <a:pt x="24600" y="31594"/>
                    </a:cubicBezTo>
                    <a:cubicBezTo>
                      <a:pt x="25477" y="32583"/>
                      <a:pt x="26116" y="33766"/>
                      <a:pt x="26477" y="35144"/>
                    </a:cubicBezTo>
                    <a:cubicBezTo>
                      <a:pt x="26861" y="36522"/>
                      <a:pt x="27105" y="37977"/>
                      <a:pt x="27183" y="39477"/>
                    </a:cubicBezTo>
                    <a:cubicBezTo>
                      <a:pt x="27277" y="40983"/>
                      <a:pt x="27316" y="42200"/>
                      <a:pt x="27316" y="43111"/>
                    </a:cubicBezTo>
                    <a:lnTo>
                      <a:pt x="27316" y="54755"/>
                    </a:lnTo>
                    <a:cubicBezTo>
                      <a:pt x="26716" y="55155"/>
                      <a:pt x="26222" y="55638"/>
                      <a:pt x="25811" y="56166"/>
                    </a:cubicBezTo>
                    <a:cubicBezTo>
                      <a:pt x="25411" y="56711"/>
                      <a:pt x="24822" y="56983"/>
                      <a:pt x="24050" y="56983"/>
                    </a:cubicBezTo>
                    <a:lnTo>
                      <a:pt x="3116" y="56983"/>
                    </a:lnTo>
                    <a:cubicBezTo>
                      <a:pt x="2438" y="56983"/>
                      <a:pt x="1877" y="56711"/>
                      <a:pt x="1422" y="56166"/>
                    </a:cubicBezTo>
                    <a:cubicBezTo>
                      <a:pt x="983" y="55638"/>
                      <a:pt x="516" y="55155"/>
                      <a:pt x="0" y="54755"/>
                    </a:cubicBezTo>
                    <a:lnTo>
                      <a:pt x="0" y="43111"/>
                    </a:lnTo>
                    <a:cubicBezTo>
                      <a:pt x="0" y="42200"/>
                      <a:pt x="22" y="40983"/>
                      <a:pt x="66" y="39477"/>
                    </a:cubicBezTo>
                    <a:cubicBezTo>
                      <a:pt x="105" y="37977"/>
                      <a:pt x="316" y="36522"/>
                      <a:pt x="688" y="35144"/>
                    </a:cubicBezTo>
                    <a:cubicBezTo>
                      <a:pt x="1088" y="33766"/>
                      <a:pt x="1716" y="32583"/>
                      <a:pt x="2583" y="31594"/>
                    </a:cubicBezTo>
                    <a:cubicBezTo>
                      <a:pt x="3466" y="30600"/>
                      <a:pt x="4677" y="30105"/>
                      <a:pt x="6238" y="30105"/>
                    </a:cubicBezTo>
                    <a:cubicBezTo>
                      <a:pt x="4344" y="28616"/>
                      <a:pt x="2822" y="26683"/>
                      <a:pt x="1688" y="24316"/>
                    </a:cubicBezTo>
                    <a:cubicBezTo>
                      <a:pt x="572" y="21944"/>
                      <a:pt x="0" y="19272"/>
                      <a:pt x="0" y="16316"/>
                    </a:cubicBezTo>
                    <a:cubicBezTo>
                      <a:pt x="0" y="14105"/>
                      <a:pt x="355" y="12011"/>
                      <a:pt x="1050" y="10027"/>
                    </a:cubicBezTo>
                    <a:cubicBezTo>
                      <a:pt x="1755" y="8044"/>
                      <a:pt x="2727" y="6300"/>
                      <a:pt x="3983" y="4783"/>
                    </a:cubicBezTo>
                    <a:cubicBezTo>
                      <a:pt x="5238" y="3277"/>
                      <a:pt x="6705" y="2111"/>
                      <a:pt x="8355" y="1261"/>
                    </a:cubicBezTo>
                    <a:cubicBezTo>
                      <a:pt x="10022" y="427"/>
                      <a:pt x="11772" y="0"/>
                      <a:pt x="13583" y="0"/>
                    </a:cubicBezTo>
                    <a:cubicBezTo>
                      <a:pt x="15516" y="0"/>
                      <a:pt x="17305" y="427"/>
                      <a:pt x="18955" y="1261"/>
                    </a:cubicBezTo>
                    <a:cubicBezTo>
                      <a:pt x="20622" y="2111"/>
                      <a:pt x="22050" y="3277"/>
                      <a:pt x="23266" y="4783"/>
                    </a:cubicBezTo>
                    <a:cubicBezTo>
                      <a:pt x="24477" y="6300"/>
                      <a:pt x="25466" y="8044"/>
                      <a:pt x="26200" y="10027"/>
                    </a:cubicBezTo>
                    <a:cubicBezTo>
                      <a:pt x="26944" y="12011"/>
                      <a:pt x="27316" y="14105"/>
                      <a:pt x="27316" y="16316"/>
                    </a:cubicBezTo>
                    <a:cubicBezTo>
                      <a:pt x="27316" y="19211"/>
                      <a:pt x="26744" y="21883"/>
                      <a:pt x="25572" y="24283"/>
                    </a:cubicBezTo>
                    <a:cubicBezTo>
                      <a:pt x="24400" y="26666"/>
                      <a:pt x="22861" y="28616"/>
                      <a:pt x="20927" y="30105"/>
                    </a:cubicBezTo>
                    <a:moveTo>
                      <a:pt x="100916" y="67011"/>
                    </a:moveTo>
                    <a:cubicBezTo>
                      <a:pt x="103733" y="70022"/>
                      <a:pt x="105944" y="73011"/>
                      <a:pt x="107533" y="75938"/>
                    </a:cubicBezTo>
                    <a:cubicBezTo>
                      <a:pt x="109116" y="78866"/>
                      <a:pt x="109933" y="82227"/>
                      <a:pt x="109933" y="86000"/>
                    </a:cubicBezTo>
                    <a:lnTo>
                      <a:pt x="109933" y="115644"/>
                    </a:lnTo>
                    <a:cubicBezTo>
                      <a:pt x="109411" y="115933"/>
                      <a:pt x="109000" y="116283"/>
                      <a:pt x="108650" y="116638"/>
                    </a:cubicBezTo>
                    <a:cubicBezTo>
                      <a:pt x="108316" y="117005"/>
                      <a:pt x="107916" y="117344"/>
                      <a:pt x="107466" y="117727"/>
                    </a:cubicBezTo>
                    <a:cubicBezTo>
                      <a:pt x="107011" y="118061"/>
                      <a:pt x="106516" y="118427"/>
                      <a:pt x="105972" y="118811"/>
                    </a:cubicBezTo>
                    <a:cubicBezTo>
                      <a:pt x="105422" y="119194"/>
                      <a:pt x="104638" y="119600"/>
                      <a:pt x="103677" y="119994"/>
                    </a:cubicBezTo>
                    <a:lnTo>
                      <a:pt x="16344" y="119994"/>
                    </a:lnTo>
                    <a:cubicBezTo>
                      <a:pt x="14861" y="119994"/>
                      <a:pt x="13705" y="119438"/>
                      <a:pt x="12877" y="118283"/>
                    </a:cubicBezTo>
                    <a:cubicBezTo>
                      <a:pt x="12038" y="117116"/>
                      <a:pt x="11127" y="116255"/>
                      <a:pt x="10105" y="115644"/>
                    </a:cubicBezTo>
                    <a:lnTo>
                      <a:pt x="10105" y="86000"/>
                    </a:lnTo>
                    <a:cubicBezTo>
                      <a:pt x="10105" y="82016"/>
                      <a:pt x="11050" y="78483"/>
                      <a:pt x="12972" y="75394"/>
                    </a:cubicBezTo>
                    <a:cubicBezTo>
                      <a:pt x="14877" y="72322"/>
                      <a:pt x="16955" y="69505"/>
                      <a:pt x="19222" y="67011"/>
                    </a:cubicBezTo>
                    <a:cubicBezTo>
                      <a:pt x="19638" y="66500"/>
                      <a:pt x="20183" y="65938"/>
                      <a:pt x="20850" y="65366"/>
                    </a:cubicBezTo>
                    <a:cubicBezTo>
                      <a:pt x="21516" y="64772"/>
                      <a:pt x="22222" y="64388"/>
                      <a:pt x="22983" y="64183"/>
                    </a:cubicBezTo>
                    <a:cubicBezTo>
                      <a:pt x="23755" y="63861"/>
                      <a:pt x="24622" y="63700"/>
                      <a:pt x="25611" y="63638"/>
                    </a:cubicBezTo>
                    <a:cubicBezTo>
                      <a:pt x="26583" y="63588"/>
                      <a:pt x="27533" y="63461"/>
                      <a:pt x="28477" y="63266"/>
                    </a:cubicBezTo>
                    <a:cubicBezTo>
                      <a:pt x="31077" y="62772"/>
                      <a:pt x="33838" y="62277"/>
                      <a:pt x="36783" y="61783"/>
                    </a:cubicBezTo>
                    <a:cubicBezTo>
                      <a:pt x="39716" y="61300"/>
                      <a:pt x="42583" y="60805"/>
                      <a:pt x="45400" y="60294"/>
                    </a:cubicBezTo>
                    <a:cubicBezTo>
                      <a:pt x="41572" y="57366"/>
                      <a:pt x="38488" y="53511"/>
                      <a:pt x="36183" y="48677"/>
                    </a:cubicBezTo>
                    <a:cubicBezTo>
                      <a:pt x="33850" y="43866"/>
                      <a:pt x="32688" y="38555"/>
                      <a:pt x="32688" y="32794"/>
                    </a:cubicBezTo>
                    <a:cubicBezTo>
                      <a:pt x="32688" y="28316"/>
                      <a:pt x="33422" y="24061"/>
                      <a:pt x="34861" y="20044"/>
                    </a:cubicBezTo>
                    <a:cubicBezTo>
                      <a:pt x="36305" y="16027"/>
                      <a:pt x="38261" y="12555"/>
                      <a:pt x="40727" y="9627"/>
                    </a:cubicBezTo>
                    <a:cubicBezTo>
                      <a:pt x="43211" y="6683"/>
                      <a:pt x="46105" y="4366"/>
                      <a:pt x="49411" y="2622"/>
                    </a:cubicBezTo>
                    <a:cubicBezTo>
                      <a:pt x="52744" y="877"/>
                      <a:pt x="56250" y="16"/>
                      <a:pt x="60011" y="16"/>
                    </a:cubicBezTo>
                    <a:cubicBezTo>
                      <a:pt x="63755" y="16"/>
                      <a:pt x="67288" y="877"/>
                      <a:pt x="70611" y="2622"/>
                    </a:cubicBezTo>
                    <a:cubicBezTo>
                      <a:pt x="73927" y="4366"/>
                      <a:pt x="76811" y="6683"/>
                      <a:pt x="79288" y="9627"/>
                    </a:cubicBezTo>
                    <a:cubicBezTo>
                      <a:pt x="81755" y="12555"/>
                      <a:pt x="83705" y="16027"/>
                      <a:pt x="85155" y="20044"/>
                    </a:cubicBezTo>
                    <a:cubicBezTo>
                      <a:pt x="86611" y="24061"/>
                      <a:pt x="87327" y="28316"/>
                      <a:pt x="87327" y="32794"/>
                    </a:cubicBezTo>
                    <a:cubicBezTo>
                      <a:pt x="87327" y="38550"/>
                      <a:pt x="86183" y="43833"/>
                      <a:pt x="83888" y="48650"/>
                    </a:cubicBezTo>
                    <a:cubicBezTo>
                      <a:pt x="81583" y="53444"/>
                      <a:pt x="78488" y="57333"/>
                      <a:pt x="74622" y="60294"/>
                    </a:cubicBezTo>
                    <a:cubicBezTo>
                      <a:pt x="77422" y="60805"/>
                      <a:pt x="80288" y="61283"/>
                      <a:pt x="83211" y="61750"/>
                    </a:cubicBezTo>
                    <a:cubicBezTo>
                      <a:pt x="86133" y="62211"/>
                      <a:pt x="88916" y="62711"/>
                      <a:pt x="91544" y="63266"/>
                    </a:cubicBezTo>
                    <a:cubicBezTo>
                      <a:pt x="92516" y="63477"/>
                      <a:pt x="93477" y="63605"/>
                      <a:pt x="94411" y="63638"/>
                    </a:cubicBezTo>
                    <a:cubicBezTo>
                      <a:pt x="95344" y="63700"/>
                      <a:pt x="96238" y="63861"/>
                      <a:pt x="97038" y="64183"/>
                    </a:cubicBezTo>
                    <a:cubicBezTo>
                      <a:pt x="97794" y="64388"/>
                      <a:pt x="98505" y="64772"/>
                      <a:pt x="99172" y="65366"/>
                    </a:cubicBezTo>
                    <a:cubicBezTo>
                      <a:pt x="99811" y="65938"/>
                      <a:pt x="100411" y="66500"/>
                      <a:pt x="100916" y="67011"/>
                    </a:cubicBezTo>
                    <a:moveTo>
                      <a:pt x="113744" y="30105"/>
                    </a:moveTo>
                    <a:cubicBezTo>
                      <a:pt x="115316" y="30105"/>
                      <a:pt x="116516" y="30583"/>
                      <a:pt x="117355" y="31594"/>
                    </a:cubicBezTo>
                    <a:cubicBezTo>
                      <a:pt x="118172" y="32583"/>
                      <a:pt x="118783" y="33766"/>
                      <a:pt x="119155" y="35144"/>
                    </a:cubicBezTo>
                    <a:cubicBezTo>
                      <a:pt x="119555" y="36522"/>
                      <a:pt x="119783" y="37977"/>
                      <a:pt x="119866" y="39477"/>
                    </a:cubicBezTo>
                    <a:cubicBezTo>
                      <a:pt x="119955" y="40983"/>
                      <a:pt x="119994" y="42200"/>
                      <a:pt x="119994" y="43111"/>
                    </a:cubicBezTo>
                    <a:lnTo>
                      <a:pt x="119994" y="54755"/>
                    </a:lnTo>
                    <a:cubicBezTo>
                      <a:pt x="119488" y="55155"/>
                      <a:pt x="119011" y="55638"/>
                      <a:pt x="118555" y="56166"/>
                    </a:cubicBezTo>
                    <a:cubicBezTo>
                      <a:pt x="118116" y="56711"/>
                      <a:pt x="117544" y="56983"/>
                      <a:pt x="116866" y="56983"/>
                    </a:cubicBezTo>
                    <a:lnTo>
                      <a:pt x="95933" y="56983"/>
                    </a:lnTo>
                    <a:cubicBezTo>
                      <a:pt x="95172" y="56983"/>
                      <a:pt x="94572" y="56711"/>
                      <a:pt x="94183" y="56166"/>
                    </a:cubicBezTo>
                    <a:cubicBezTo>
                      <a:pt x="93772" y="55638"/>
                      <a:pt x="93277" y="55155"/>
                      <a:pt x="92677" y="54755"/>
                    </a:cubicBezTo>
                    <a:lnTo>
                      <a:pt x="92677" y="43111"/>
                    </a:lnTo>
                    <a:cubicBezTo>
                      <a:pt x="92677" y="42200"/>
                      <a:pt x="92733" y="40983"/>
                      <a:pt x="92811" y="39477"/>
                    </a:cubicBezTo>
                    <a:cubicBezTo>
                      <a:pt x="92888" y="37977"/>
                      <a:pt x="93144" y="36522"/>
                      <a:pt x="93533" y="35144"/>
                    </a:cubicBezTo>
                    <a:cubicBezTo>
                      <a:pt x="93955" y="33766"/>
                      <a:pt x="94572" y="32583"/>
                      <a:pt x="95461" y="31594"/>
                    </a:cubicBezTo>
                    <a:cubicBezTo>
                      <a:pt x="96316" y="30600"/>
                      <a:pt x="97533" y="30105"/>
                      <a:pt x="99050" y="30105"/>
                    </a:cubicBezTo>
                    <a:cubicBezTo>
                      <a:pt x="97155" y="28616"/>
                      <a:pt x="95611" y="26683"/>
                      <a:pt x="94438" y="24316"/>
                    </a:cubicBezTo>
                    <a:cubicBezTo>
                      <a:pt x="93266" y="21944"/>
                      <a:pt x="92677" y="19272"/>
                      <a:pt x="92677" y="16316"/>
                    </a:cubicBezTo>
                    <a:cubicBezTo>
                      <a:pt x="92677" y="14105"/>
                      <a:pt x="93022" y="12011"/>
                      <a:pt x="93733" y="10027"/>
                    </a:cubicBezTo>
                    <a:cubicBezTo>
                      <a:pt x="94438" y="8044"/>
                      <a:pt x="95411" y="6300"/>
                      <a:pt x="96666" y="4783"/>
                    </a:cubicBezTo>
                    <a:cubicBezTo>
                      <a:pt x="97916" y="3277"/>
                      <a:pt x="99383" y="2111"/>
                      <a:pt x="101038" y="1261"/>
                    </a:cubicBezTo>
                    <a:cubicBezTo>
                      <a:pt x="102705" y="427"/>
                      <a:pt x="104488" y="0"/>
                      <a:pt x="106400" y="0"/>
                    </a:cubicBezTo>
                    <a:cubicBezTo>
                      <a:pt x="108222" y="0"/>
                      <a:pt x="109972" y="427"/>
                      <a:pt x="111638" y="1261"/>
                    </a:cubicBezTo>
                    <a:cubicBezTo>
                      <a:pt x="113305" y="2111"/>
                      <a:pt x="114755" y="3277"/>
                      <a:pt x="116011" y="4783"/>
                    </a:cubicBezTo>
                    <a:cubicBezTo>
                      <a:pt x="117266" y="6300"/>
                      <a:pt x="118250" y="8044"/>
                      <a:pt x="118955" y="10027"/>
                    </a:cubicBezTo>
                    <a:cubicBezTo>
                      <a:pt x="119650" y="12011"/>
                      <a:pt x="119994" y="14105"/>
                      <a:pt x="119994" y="16316"/>
                    </a:cubicBezTo>
                    <a:cubicBezTo>
                      <a:pt x="119994" y="19211"/>
                      <a:pt x="119438" y="21883"/>
                      <a:pt x="118305" y="24283"/>
                    </a:cubicBezTo>
                    <a:cubicBezTo>
                      <a:pt x="117183" y="26666"/>
                      <a:pt x="115666" y="28616"/>
                      <a:pt x="113744" y="30105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275" lIns="14275" rIns="14275" tIns="1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" name="Shape 123"/>
            <p:cNvGrpSpPr/>
            <p:nvPr/>
          </p:nvGrpSpPr>
          <p:grpSpPr>
            <a:xfrm>
              <a:off x="1133655922" y="1171417882"/>
              <a:ext cx="486906119" cy="975283086"/>
              <a:chOff x="0" y="0"/>
              <a:chExt cx="2147483647" cy="2147483647"/>
            </a:xfrm>
          </p:grpSpPr>
          <p:sp>
            <p:nvSpPr>
              <p:cNvPr id="124" name="Shape 124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7125" lIns="34275" rIns="34275" tIns="171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683474595" y="559240028"/>
                <a:ext cx="873510807" cy="936082453"/>
              </a:xfrm>
              <a:custGeom>
                <a:pathLst>
                  <a:path extrusionOk="0" h="120000" w="120000">
                    <a:moveTo>
                      <a:pt x="19988" y="12038"/>
                    </a:moveTo>
                    <a:cubicBezTo>
                      <a:pt x="19988" y="14161"/>
                      <a:pt x="19538" y="16122"/>
                      <a:pt x="18655" y="17850"/>
                    </a:cubicBezTo>
                    <a:cubicBezTo>
                      <a:pt x="17761" y="19583"/>
                      <a:pt x="16561" y="21066"/>
                      <a:pt x="15038" y="22255"/>
                    </a:cubicBezTo>
                    <a:lnTo>
                      <a:pt x="15038" y="116944"/>
                    </a:lnTo>
                    <a:cubicBezTo>
                      <a:pt x="15038" y="117794"/>
                      <a:pt x="14794" y="118494"/>
                      <a:pt x="14333" y="119100"/>
                    </a:cubicBezTo>
                    <a:cubicBezTo>
                      <a:pt x="13844" y="119705"/>
                      <a:pt x="13255" y="119994"/>
                      <a:pt x="12566" y="119994"/>
                    </a:cubicBezTo>
                    <a:lnTo>
                      <a:pt x="7488" y="119994"/>
                    </a:lnTo>
                    <a:cubicBezTo>
                      <a:pt x="6783" y="119994"/>
                      <a:pt x="6211" y="119688"/>
                      <a:pt x="5766" y="119100"/>
                    </a:cubicBezTo>
                    <a:cubicBezTo>
                      <a:pt x="5300" y="118494"/>
                      <a:pt x="5072" y="117794"/>
                      <a:pt x="5072" y="116944"/>
                    </a:cubicBezTo>
                    <a:lnTo>
                      <a:pt x="5072" y="22255"/>
                    </a:lnTo>
                    <a:cubicBezTo>
                      <a:pt x="3561" y="21066"/>
                      <a:pt x="2338" y="19583"/>
                      <a:pt x="1400" y="17850"/>
                    </a:cubicBezTo>
                    <a:cubicBezTo>
                      <a:pt x="461" y="16122"/>
                      <a:pt x="0" y="14161"/>
                      <a:pt x="0" y="12038"/>
                    </a:cubicBezTo>
                    <a:cubicBezTo>
                      <a:pt x="0" y="8744"/>
                      <a:pt x="977" y="5938"/>
                      <a:pt x="2933" y="3555"/>
                    </a:cubicBezTo>
                    <a:cubicBezTo>
                      <a:pt x="4877" y="1172"/>
                      <a:pt x="7244" y="0"/>
                      <a:pt x="10022" y="0"/>
                    </a:cubicBezTo>
                    <a:cubicBezTo>
                      <a:pt x="12755" y="0"/>
                      <a:pt x="15105" y="1172"/>
                      <a:pt x="17050" y="3555"/>
                    </a:cubicBezTo>
                    <a:cubicBezTo>
                      <a:pt x="19011" y="5938"/>
                      <a:pt x="19988" y="8727"/>
                      <a:pt x="19988" y="12038"/>
                    </a:cubicBezTo>
                    <a:moveTo>
                      <a:pt x="115766" y="13755"/>
                    </a:moveTo>
                    <a:cubicBezTo>
                      <a:pt x="117016" y="12905"/>
                      <a:pt x="118038" y="12761"/>
                      <a:pt x="118827" y="13283"/>
                    </a:cubicBezTo>
                    <a:cubicBezTo>
                      <a:pt x="119605" y="13805"/>
                      <a:pt x="119994" y="14911"/>
                      <a:pt x="119994" y="16644"/>
                    </a:cubicBezTo>
                    <a:lnTo>
                      <a:pt x="119994" y="75083"/>
                    </a:lnTo>
                    <a:cubicBezTo>
                      <a:pt x="119994" y="76683"/>
                      <a:pt x="119588" y="78366"/>
                      <a:pt x="118788" y="80111"/>
                    </a:cubicBezTo>
                    <a:cubicBezTo>
                      <a:pt x="117983" y="81872"/>
                      <a:pt x="116977" y="83144"/>
                      <a:pt x="115766" y="83994"/>
                    </a:cubicBezTo>
                    <a:cubicBezTo>
                      <a:pt x="110855" y="87538"/>
                      <a:pt x="106366" y="89805"/>
                      <a:pt x="102288" y="90833"/>
                    </a:cubicBezTo>
                    <a:cubicBezTo>
                      <a:pt x="98211" y="91827"/>
                      <a:pt x="94644" y="92255"/>
                      <a:pt x="91611" y="92038"/>
                    </a:cubicBezTo>
                    <a:cubicBezTo>
                      <a:pt x="88050" y="91811"/>
                      <a:pt x="84894" y="90950"/>
                      <a:pt x="82172" y="89461"/>
                    </a:cubicBezTo>
                    <a:cubicBezTo>
                      <a:pt x="79955" y="88061"/>
                      <a:pt x="77794" y="86705"/>
                      <a:pt x="75683" y="85433"/>
                    </a:cubicBezTo>
                    <a:cubicBezTo>
                      <a:pt x="73577" y="84144"/>
                      <a:pt x="71427" y="83033"/>
                      <a:pt x="69211" y="82072"/>
                    </a:cubicBezTo>
                    <a:cubicBezTo>
                      <a:pt x="66994" y="81105"/>
                      <a:pt x="64666" y="80338"/>
                      <a:pt x="62205" y="79766"/>
                    </a:cubicBezTo>
                    <a:cubicBezTo>
                      <a:pt x="59761" y="79200"/>
                      <a:pt x="57050" y="78905"/>
                      <a:pt x="54100" y="78905"/>
                    </a:cubicBezTo>
                    <a:cubicBezTo>
                      <a:pt x="51722" y="79000"/>
                      <a:pt x="49027" y="79477"/>
                      <a:pt x="46033" y="80305"/>
                    </a:cubicBezTo>
                    <a:cubicBezTo>
                      <a:pt x="43466" y="81044"/>
                      <a:pt x="40366" y="82216"/>
                      <a:pt x="36694" y="83833"/>
                    </a:cubicBezTo>
                    <a:cubicBezTo>
                      <a:pt x="33022" y="85450"/>
                      <a:pt x="28927" y="87733"/>
                      <a:pt x="24411" y="90705"/>
                    </a:cubicBezTo>
                    <a:cubicBezTo>
                      <a:pt x="23161" y="91533"/>
                      <a:pt x="22100" y="91633"/>
                      <a:pt x="21255" y="91011"/>
                    </a:cubicBezTo>
                    <a:cubicBezTo>
                      <a:pt x="20411" y="90377"/>
                      <a:pt x="19988" y="89216"/>
                      <a:pt x="19988" y="87505"/>
                    </a:cubicBezTo>
                    <a:lnTo>
                      <a:pt x="19988" y="29294"/>
                    </a:lnTo>
                    <a:cubicBezTo>
                      <a:pt x="19988" y="27577"/>
                      <a:pt x="20411" y="25850"/>
                      <a:pt x="21255" y="24150"/>
                    </a:cubicBezTo>
                    <a:cubicBezTo>
                      <a:pt x="22100" y="22422"/>
                      <a:pt x="23161" y="21150"/>
                      <a:pt x="24411" y="20300"/>
                    </a:cubicBezTo>
                    <a:cubicBezTo>
                      <a:pt x="28927" y="17461"/>
                      <a:pt x="33005" y="15205"/>
                      <a:pt x="36650" y="13594"/>
                    </a:cubicBezTo>
                    <a:cubicBezTo>
                      <a:pt x="40294" y="11977"/>
                      <a:pt x="43422" y="10800"/>
                      <a:pt x="46033" y="10066"/>
                    </a:cubicBezTo>
                    <a:cubicBezTo>
                      <a:pt x="49066" y="9250"/>
                      <a:pt x="51761" y="8777"/>
                      <a:pt x="54100" y="8661"/>
                    </a:cubicBezTo>
                    <a:cubicBezTo>
                      <a:pt x="57050" y="8661"/>
                      <a:pt x="59761" y="8955"/>
                      <a:pt x="62205" y="9527"/>
                    </a:cubicBezTo>
                    <a:cubicBezTo>
                      <a:pt x="64666" y="10100"/>
                      <a:pt x="66994" y="10866"/>
                      <a:pt x="69211" y="11861"/>
                    </a:cubicBezTo>
                    <a:cubicBezTo>
                      <a:pt x="71427" y="12811"/>
                      <a:pt x="73566" y="13933"/>
                      <a:pt x="75661" y="15205"/>
                    </a:cubicBezTo>
                    <a:cubicBezTo>
                      <a:pt x="77738" y="16483"/>
                      <a:pt x="79916" y="17816"/>
                      <a:pt x="82172" y="19238"/>
                    </a:cubicBezTo>
                    <a:cubicBezTo>
                      <a:pt x="84894" y="20755"/>
                      <a:pt x="88050" y="21605"/>
                      <a:pt x="91611" y="21800"/>
                    </a:cubicBezTo>
                    <a:cubicBezTo>
                      <a:pt x="94644" y="22027"/>
                      <a:pt x="98211" y="21605"/>
                      <a:pt x="102288" y="20594"/>
                    </a:cubicBezTo>
                    <a:cubicBezTo>
                      <a:pt x="106366" y="19566"/>
                      <a:pt x="110872" y="17294"/>
                      <a:pt x="115766" y="13755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275" lIns="14275" rIns="14275" tIns="1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6" name="Shape 126"/>
          <p:cNvSpPr txBox="1"/>
          <p:nvPr/>
        </p:nvSpPr>
        <p:spPr>
          <a:xfrm>
            <a:off x="4280930" y="1080491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95" y="0"/>
            <a:ext cx="8859807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Increase the amount of start-up companies based on university innovation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Increase communications between researchers and industry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Change university culture to one that embraces technology commercialization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Increase the number of SBIR/STTR awards to university researchers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Build an entrepreneurial culture on campus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Make it easier for researchers to engage in technology commercialization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Better integrate the business school in technology commercialization efforts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Create a mentor network for accelerating technology commercialization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Increase collaboration among major research universities in the region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Establish a university-based venture fund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Work with the state to make it easier/more attractive for starting new businesses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Establish a statewide business plan competition for students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Establish a university technology-based business plan competition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Implement the business model canvas process in entrepreneurial education programs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500"/>
              <a:t>Engage outside business experts in the invention disclosure/assessment process</a:t>
            </a:r>
          </a:p>
        </p:txBody>
      </p:sp>
      <p:sp>
        <p:nvSpPr>
          <p:cNvPr id="607" name="Shape 607"/>
          <p:cNvSpPr txBox="1"/>
          <p:nvPr>
            <p:ph type="title"/>
          </p:nvPr>
        </p:nvSpPr>
        <p:spPr>
          <a:xfrm>
            <a:off x="701700" y="391850"/>
            <a:ext cx="7740600" cy="45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Supporting document: example statements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701700" y="391850"/>
            <a:ext cx="7740600" cy="45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Supporting document: summary statement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0" y="879322"/>
            <a:ext cx="7495175" cy="417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subTitle"/>
          </p:nvPr>
        </p:nvSpPr>
        <p:spPr>
          <a:xfrm>
            <a:off x="311700" y="3241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  <a:r>
              <a:rPr lang="en" sz="2400">
                <a:solidFill>
                  <a:srgbClr val="000000"/>
                </a:solidFill>
              </a:rPr>
              <a:t>Supporting documents: references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75" y="1231650"/>
            <a:ext cx="2634550" cy="341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974" y="1244475"/>
            <a:ext cx="2707350" cy="35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825" y="1804275"/>
            <a:ext cx="3189624" cy="24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Shape 622"/>
          <p:cNvSpPr/>
          <p:nvPr/>
        </p:nvSpPr>
        <p:spPr>
          <a:xfrm>
            <a:off x="6117000" y="1223975"/>
            <a:ext cx="2715300" cy="354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type="ctrTitle"/>
          </p:nvPr>
        </p:nvSpPr>
        <p:spPr>
          <a:xfrm>
            <a:off x="311700" y="436550"/>
            <a:ext cx="8520600" cy="1474800"/>
          </a:xfrm>
          <a:prstGeom prst="rect">
            <a:avLst/>
          </a:prstGeom>
          <a:solidFill>
            <a:srgbClr val="FFFFFF">
              <a:alpha val="6962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Joint Land Use Study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Height Overlay</a:t>
            </a:r>
          </a:p>
        </p:txBody>
      </p:sp>
      <p:sp>
        <p:nvSpPr>
          <p:cNvPr id="632" name="Shape 632"/>
          <p:cNvSpPr txBox="1"/>
          <p:nvPr>
            <p:ph idx="1" type="subTitle"/>
          </p:nvPr>
        </p:nvSpPr>
        <p:spPr>
          <a:xfrm>
            <a:off x="311700" y="2082175"/>
            <a:ext cx="8520600" cy="2489400"/>
          </a:xfrm>
          <a:prstGeom prst="rect">
            <a:avLst/>
          </a:prstGeom>
          <a:solidFill>
            <a:srgbClr val="FFFFFF">
              <a:alpha val="76540"/>
            </a:srgbClr>
          </a:solidFill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Restrict building height in flight paths around airfields</a:t>
            </a:r>
          </a:p>
          <a:p>
            <a:pPr indent="-228600" lvl="0" marL="457200" rtl="0" algn="l">
              <a:spcBef>
                <a:spcPts val="0"/>
              </a:spcBef>
              <a:buChar char="-"/>
            </a:pPr>
            <a:r>
              <a:rPr lang="en"/>
              <a:t>1 of 13 recommended practices for FNSB from 2006 JLUS</a:t>
            </a:r>
          </a:p>
          <a:p>
            <a:pPr indent="-228600" lvl="0" marL="457200" rtl="0" algn="l">
              <a:spcBef>
                <a:spcPts val="0"/>
              </a:spcBef>
              <a:buChar char="-"/>
            </a:pPr>
            <a:r>
              <a:rPr lang="en"/>
              <a:t>Defined flight angles (imaginary surfaces)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6" y="40925"/>
            <a:ext cx="9015473" cy="50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WA_Imaginary_Surface_Analysis.jpg"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037" y="850475"/>
            <a:ext cx="5403924" cy="41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 txBox="1"/>
          <p:nvPr>
            <p:ph type="title"/>
          </p:nvPr>
        </p:nvSpPr>
        <p:spPr>
          <a:xfrm>
            <a:off x="311700" y="68700"/>
            <a:ext cx="8520600" cy="7110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2D Example of Fort Wainwright Buildable Height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WW_3D.png"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262" y="486800"/>
            <a:ext cx="4539475" cy="45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>
            <p:ph type="title"/>
          </p:nvPr>
        </p:nvSpPr>
        <p:spPr>
          <a:xfrm>
            <a:off x="311700" y="106175"/>
            <a:ext cx="8520600" cy="7110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3D Example of Fort Wainwright Buildable Height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elson_Height_Analysis.jpg"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313" y="710974"/>
            <a:ext cx="5631376" cy="435152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>
            <p:ph type="title"/>
          </p:nvPr>
        </p:nvSpPr>
        <p:spPr>
          <a:xfrm>
            <a:off x="311700" y="7927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2D Example of Eielson Buildable Height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8442813" y="104179"/>
            <a:ext cx="597600" cy="38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4280930" y="1945481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042" y="740568"/>
            <a:ext cx="7160100" cy="9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520230" y="2419945"/>
            <a:ext cx="63243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b="0" i="0" lang="en" sz="2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mission of Decision Theater North is to provide a cutting-edge, immersive, visual environment to facilitate dialogue and decision-making by agencies, industry, communities and academia.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311700" y="173650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3D Example of Eielson Imaginary Surface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75" y="836423"/>
            <a:ext cx="9144000" cy="408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311700" y="209050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Margin of Accuracy for Elevation Data </a:t>
            </a:r>
          </a:p>
        </p:txBody>
      </p:sp>
      <p:graphicFrame>
        <p:nvGraphicFramePr>
          <p:cNvPr id="667" name="Shape 667"/>
          <p:cNvGraphicFramePr/>
          <p:nvPr/>
        </p:nvGraphicFramePr>
        <p:xfrm>
          <a:off x="297700" y="94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{7A1E0430-9F92-4797-A884-69EBAF4ED456}</a:tableStyleId>
              </a:tblPr>
              <a:tblGrid>
                <a:gridCol w="3340625"/>
                <a:gridCol w="2420300"/>
                <a:gridCol w="1488225"/>
                <a:gridCol w="1299450"/>
              </a:tblGrid>
              <a:tr h="6744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DATA SET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HORIZONTAL ACCURACY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VERTICAL ACCURACY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PIXEL SIZE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74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2010 Corps LiDAR Elevation Data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1.3 feet </a:t>
                      </a:r>
                      <a:br>
                        <a:rPr lang="en"/>
                      </a:br>
                      <a:r>
                        <a:rPr lang="en"/>
                        <a:t>(0.4 meters)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 feet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 feet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74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2010 SDMI IFSAR Elevation Data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40 feet </a:t>
                      </a:r>
                      <a:br>
                        <a:rPr lang="en"/>
                      </a:br>
                      <a:r>
                        <a:rPr lang="en"/>
                        <a:t>(12.2 meters)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9.8 feet </a:t>
                      </a:r>
                      <a:br>
                        <a:rPr lang="en"/>
                      </a:br>
                      <a:r>
                        <a:rPr lang="en"/>
                        <a:t>(3 meters)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 meters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9092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2012-2013 Pictometry Aerial Photography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6.6 to 13.2 feet </a:t>
                      </a:r>
                      <a:br>
                        <a:rPr lang="en"/>
                      </a:br>
                      <a:r>
                        <a:rPr lang="en"/>
                        <a:t>(2 to 4 meters)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n/a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 inch, 9 inch, 12 inch 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9092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FNSB Parcels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 to 100 feet </a:t>
                      </a:r>
                      <a:br>
                        <a:rPr lang="en"/>
                      </a:br>
                      <a:r>
                        <a:rPr lang="en"/>
                        <a:t>(typically 10 to 30 feet)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n/a 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n/a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/>
        </p:nvSpPr>
        <p:spPr>
          <a:xfrm>
            <a:off x="1727475" y="2137575"/>
            <a:ext cx="59580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/>
              <a:t>JUNKYARD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Decision Theater Users to Date</a:t>
            </a:r>
          </a:p>
        </p:txBody>
      </p:sp>
      <p:pic>
        <p:nvPicPr>
          <p:cNvPr id="682" name="Shape 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Shape 683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Shape 684"/>
          <p:cNvSpPr txBox="1"/>
          <p:nvPr/>
        </p:nvSpPr>
        <p:spPr>
          <a:xfrm>
            <a:off x="729250" y="1399275"/>
            <a:ext cx="3745200" cy="25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NASA Arctic Collaborative Environment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NOAA Sandy FCDAS visit with Steve Voltz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Alaska Entrepreneurial Tech Transfer Workshop planning group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AK NSF EPSCoR Modern Blanket Toss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Arctic Collaborative Workshop TTX attendees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Arctic Science Summit Week attendees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AK Observers and Knowledge Hub Science Steering Committee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4674400" y="1399262"/>
            <a:ext cx="3745200" cy="25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NSSI Arctic Observers Network Stakeholders Meeting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Thesis defenses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to Decisions Mini-grantees</a:t>
            </a: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i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Tsunami inundation and pedestrian escape routes</a:t>
            </a: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i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Communities narrating and visualizing North Slope development scenarios</a:t>
            </a: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</a:pPr>
            <a:r>
              <a:rPr i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Visualizing human impact on landscapes along the road system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234750" y="4044625"/>
            <a:ext cx="27360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" sz="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Arizona State University (ASU)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" sz="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Decision Theater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" sz="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Tempe, AZ</a:t>
            </a:r>
          </a:p>
        </p:txBody>
      </p:sp>
      <p:pic>
        <p:nvPicPr>
          <p:cNvPr id="691" name="Shape 691"/>
          <p:cNvPicPr preferRelativeResize="0"/>
          <p:nvPr/>
        </p:nvPicPr>
        <p:blipFill rotWithShape="1">
          <a:blip r:embed="rId4">
            <a:alphaModFix/>
          </a:blip>
          <a:srcRect b="0" l="15711" r="0" t="0"/>
          <a:stretch/>
        </p:blipFill>
        <p:spPr>
          <a:xfrm>
            <a:off x="91576" y="1633475"/>
            <a:ext cx="3483600" cy="23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0965" y="442351"/>
            <a:ext cx="2224500" cy="655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Shape 693"/>
          <p:cNvGrpSpPr/>
          <p:nvPr/>
        </p:nvGrpSpPr>
        <p:grpSpPr>
          <a:xfrm>
            <a:off x="3575186" y="2013303"/>
            <a:ext cx="2962500" cy="548628"/>
            <a:chOff x="4153486" y="345428"/>
            <a:chExt cx="2962500" cy="548628"/>
          </a:xfrm>
        </p:grpSpPr>
        <p:sp>
          <p:nvSpPr>
            <p:cNvPr id="694" name="Shape 694"/>
            <p:cNvSpPr txBox="1"/>
            <p:nvPr/>
          </p:nvSpPr>
          <p:spPr>
            <a:xfrm>
              <a:off x="4153486" y="345428"/>
              <a:ext cx="29625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ct val="25000"/>
                <a:buFont typeface="Calibri"/>
                <a:buNone/>
              </a:pPr>
              <a:r>
                <a:rPr lang="en" sz="2400"/>
                <a:t>Part of a</a:t>
              </a:r>
              <a:r>
                <a:rPr b="0" i="0" lang="en" sz="2400" u="none"/>
                <a:t> Network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200" u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Shape 695"/>
            <p:cNvSpPr txBox="1"/>
            <p:nvPr/>
          </p:nvSpPr>
          <p:spPr>
            <a:xfrm>
              <a:off x="5343269" y="846356"/>
              <a:ext cx="582900" cy="47700"/>
            </a:xfrm>
            <a:prstGeom prst="rect">
              <a:avLst/>
            </a:prstGeom>
            <a:solidFill>
              <a:srgbClr val="22C199"/>
            </a:solidFill>
            <a:ln>
              <a:noFill/>
            </a:ln>
          </p:spPr>
          <p:txBody>
            <a:bodyPr anchorCtr="0" anchor="ctr" bIns="17125" lIns="34250" rIns="34250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" name="Shape 696"/>
          <p:cNvSpPr txBox="1"/>
          <p:nvPr/>
        </p:nvSpPr>
        <p:spPr>
          <a:xfrm>
            <a:off x="5427575" y="4731450"/>
            <a:ext cx="3142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" sz="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ASU Decision Theater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" sz="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McCain Institute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" sz="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Washington, D.C.</a:t>
            </a:r>
          </a:p>
        </p:txBody>
      </p:sp>
      <p:pic>
        <p:nvPicPr>
          <p:cNvPr id="697" name="Shape 6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7575" y="2480375"/>
            <a:ext cx="3483601" cy="219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Shape 698"/>
          <p:cNvCxnSpPr>
            <a:stCxn id="691" idx="2"/>
          </p:cNvCxnSpPr>
          <p:nvPr/>
        </p:nvCxnSpPr>
        <p:spPr>
          <a:xfrm flipH="1" rot="-5400000">
            <a:off x="3293026" y="2488325"/>
            <a:ext cx="598500" cy="3517800"/>
          </a:xfrm>
          <a:prstGeom prst="curvedConnector2">
            <a:avLst/>
          </a:prstGeom>
          <a:noFill/>
          <a:ln cap="flat" cmpd="sng" w="38100">
            <a:solidFill>
              <a:srgbClr val="22C199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699" name="Shape 699"/>
          <p:cNvCxnSpPr/>
          <p:nvPr/>
        </p:nvCxnSpPr>
        <p:spPr>
          <a:xfrm rot="10800000">
            <a:off x="6386675" y="818425"/>
            <a:ext cx="2432100" cy="2011500"/>
          </a:xfrm>
          <a:prstGeom prst="curvedConnector3">
            <a:avLst>
              <a:gd fmla="val 12127" name="adj1"/>
            </a:avLst>
          </a:prstGeom>
          <a:noFill/>
          <a:ln cap="flat" cmpd="sng" w="38100">
            <a:solidFill>
              <a:srgbClr val="22C199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700" name="Shape 700"/>
          <p:cNvCxnSpPr/>
          <p:nvPr/>
        </p:nvCxnSpPr>
        <p:spPr>
          <a:xfrm flipH="1" rot="10800000">
            <a:off x="1345575" y="927025"/>
            <a:ext cx="2229600" cy="444300"/>
          </a:xfrm>
          <a:prstGeom prst="curvedConnector3">
            <a:avLst>
              <a:gd fmla="val 8646" name="adj1"/>
            </a:avLst>
          </a:prstGeom>
          <a:noFill/>
          <a:ln cap="flat" cmpd="sng" w="38100">
            <a:solidFill>
              <a:srgbClr val="22C199"/>
            </a:solidFill>
            <a:prstDash val="solid"/>
            <a:round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Shape 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000" y="208524"/>
            <a:ext cx="6086522" cy="4564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Shape 706"/>
          <p:cNvSpPr txBox="1"/>
          <p:nvPr/>
        </p:nvSpPr>
        <p:spPr>
          <a:xfrm>
            <a:off x="1914425" y="4773425"/>
            <a:ext cx="533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McCain Institute Decision Theater, May 2016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Shape 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00" y="349700"/>
            <a:ext cx="8236250" cy="43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Shape 712"/>
          <p:cNvSpPr txBox="1"/>
          <p:nvPr/>
        </p:nvSpPr>
        <p:spPr>
          <a:xfrm>
            <a:off x="2237525" y="4612400"/>
            <a:ext cx="4604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Food, Water, Energy Workshop September, 2016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Strategic Planning</a:t>
            </a:r>
          </a:p>
        </p:txBody>
      </p:sp>
      <p:pic>
        <p:nvPicPr>
          <p:cNvPr id="718" name="Shape 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Shape 719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Shape 720"/>
          <p:cNvGrpSpPr/>
          <p:nvPr/>
        </p:nvGrpSpPr>
        <p:grpSpPr>
          <a:xfrm>
            <a:off x="234250" y="1801700"/>
            <a:ext cx="8820900" cy="1945575"/>
            <a:chOff x="234250" y="1801700"/>
            <a:chExt cx="8820900" cy="1945575"/>
          </a:xfrm>
        </p:grpSpPr>
        <p:sp>
          <p:nvSpPr>
            <p:cNvPr id="721" name="Shape 721"/>
            <p:cNvSpPr txBox="1"/>
            <p:nvPr/>
          </p:nvSpPr>
          <p:spPr>
            <a:xfrm>
              <a:off x="234250" y="3289475"/>
              <a:ext cx="88209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Agenda         Legislation	      Budget         Collaborative          Map           Community        News        </a:t>
              </a:r>
            </a:p>
            <a:p>
              <a:pPr indent="0" lvl="0" marL="3657600" rtl="0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    Document    				 Testimony         </a:t>
              </a:r>
              <a:r>
                <a:rPr lang="en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Article</a:t>
              </a:r>
            </a:p>
          </p:txBody>
        </p:sp>
        <p:pic>
          <p:nvPicPr>
            <p:cNvPr id="722" name="Shape 7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6472" y="1830612"/>
              <a:ext cx="1009775" cy="13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Shape 7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30737" y="1830612"/>
              <a:ext cx="1009775" cy="13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Shape 7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62535" y="1830612"/>
              <a:ext cx="1009775" cy="13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Shape 7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47987" y="1830612"/>
              <a:ext cx="1009774" cy="13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Shape 7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77099" y="1819200"/>
              <a:ext cx="1009774" cy="13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Shape 7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250" y="1801700"/>
              <a:ext cx="1052250" cy="1431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Shape 7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19250" y="1801700"/>
              <a:ext cx="1235900" cy="13915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/>
        </p:nvSpPr>
        <p:spPr>
          <a:xfrm>
            <a:off x="1739871" y="414932"/>
            <a:ext cx="564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Use Case: Presentation</a:t>
            </a:r>
          </a:p>
        </p:txBody>
      </p:sp>
      <p:pic>
        <p:nvPicPr>
          <p:cNvPr id="734" name="Shape 7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5" y="4408884"/>
            <a:ext cx="35445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/>
        </p:nvSpPr>
        <p:spPr>
          <a:xfrm>
            <a:off x="4273080" y="1076256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Shape 7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499" y="2187061"/>
            <a:ext cx="1509125" cy="138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616" y="3301909"/>
            <a:ext cx="1509125" cy="151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5850" y="1669150"/>
            <a:ext cx="1482949" cy="1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6785" y="1716878"/>
            <a:ext cx="1509124" cy="144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3500" y="2187050"/>
            <a:ext cx="1509125" cy="1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7657" y="1327484"/>
            <a:ext cx="1509125" cy="155012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262250" y="4764325"/>
            <a:ext cx="1433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Photo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489725" y="3576050"/>
            <a:ext cx="1152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Goals &amp; Objectives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3957600" y="2715325"/>
            <a:ext cx="1369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Explanations &amp; Summaries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2799962" y="3118325"/>
            <a:ext cx="9954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Charts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5653612" y="3118325"/>
            <a:ext cx="9954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Charts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6970362" y="3489300"/>
            <a:ext cx="9954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Movie</a:t>
            </a:r>
          </a:p>
        </p:txBody>
      </p:sp>
      <p:grpSp>
        <p:nvGrpSpPr>
          <p:cNvPr id="748" name="Shape 748"/>
          <p:cNvGrpSpPr/>
          <p:nvPr/>
        </p:nvGrpSpPr>
        <p:grpSpPr>
          <a:xfrm>
            <a:off x="7634881" y="3301907"/>
            <a:ext cx="1509125" cy="1774767"/>
            <a:chOff x="7524456" y="3368732"/>
            <a:chExt cx="1509125" cy="1774767"/>
          </a:xfrm>
        </p:grpSpPr>
        <p:pic>
          <p:nvPicPr>
            <p:cNvPr id="749" name="Shape 7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24456" y="3368732"/>
              <a:ext cx="1509125" cy="1380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Shape 750"/>
            <p:cNvSpPr txBox="1"/>
            <p:nvPr/>
          </p:nvSpPr>
          <p:spPr>
            <a:xfrm>
              <a:off x="7702576" y="4685700"/>
              <a:ext cx="11529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Successes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8442813" y="104179"/>
            <a:ext cx="597600" cy="38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4280930" y="1945481"/>
            <a:ext cx="582900" cy="477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anchorCtr="0" anchor="ctr" bIns="17125" lIns="34250" rIns="34250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042" y="740568"/>
            <a:ext cx="7160100" cy="9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520230" y="2419945"/>
            <a:ext cx="63243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b="0" i="0" lang="en" sz="2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mission of Decision Theater North is to provide a cutting-edge, immersive, visual environment to facilitate dialogue and decision-making by agencies, industry, communities and academia.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6_Master">
  <a:themeElements>
    <a:clrScheme name="Benchmark v1">
      <a:dk1>
        <a:srgbClr val="000000"/>
      </a:dk1>
      <a:lt1>
        <a:srgbClr val="FFFFFF"/>
      </a:lt1>
      <a:dk2>
        <a:srgbClr val="797979"/>
      </a:dk2>
      <a:lt2>
        <a:srgbClr val="4D6F96"/>
      </a:lt2>
      <a:accent1>
        <a:srgbClr val="8AB147"/>
      </a:accent1>
      <a:accent2>
        <a:srgbClr val="216BA9"/>
      </a:accent2>
      <a:accent3>
        <a:srgbClr val="212F3F"/>
      </a:accent3>
      <a:accent4>
        <a:srgbClr val="4D6F96"/>
      </a:accent4>
      <a:accent5>
        <a:srgbClr val="22C199"/>
      </a:accent5>
      <a:accent6>
        <a:srgbClr val="B1B1B1"/>
      </a:accent6>
      <a:hlink>
        <a:srgbClr val="216BA9"/>
      </a:hlink>
      <a:folHlink>
        <a:srgbClr val="22C1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